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  <p:sldMasterId id="2147483732" r:id="rId2"/>
    <p:sldMasterId id="2147483744" r:id="rId3"/>
    <p:sldMasterId id="2147483756" r:id="rId4"/>
    <p:sldMasterId id="2147483768" r:id="rId5"/>
  </p:sldMasterIdLst>
  <p:sldIdLst>
    <p:sldId id="513" r:id="rId6"/>
    <p:sldId id="484" r:id="rId7"/>
    <p:sldId id="486" r:id="rId8"/>
    <p:sldId id="488" r:id="rId9"/>
    <p:sldId id="490" r:id="rId10"/>
    <p:sldId id="492" r:id="rId11"/>
    <p:sldId id="514" r:id="rId12"/>
    <p:sldId id="515" r:id="rId13"/>
    <p:sldId id="516" r:id="rId14"/>
    <p:sldId id="518" r:id="rId15"/>
    <p:sldId id="520" r:id="rId16"/>
    <p:sldId id="522" r:id="rId17"/>
    <p:sldId id="524" r:id="rId18"/>
    <p:sldId id="526" r:id="rId19"/>
    <p:sldId id="420" r:id="rId20"/>
    <p:sldId id="421" r:id="rId21"/>
    <p:sldId id="424" r:id="rId22"/>
    <p:sldId id="511" r:id="rId23"/>
    <p:sldId id="430" r:id="rId24"/>
    <p:sldId id="431" r:id="rId25"/>
    <p:sldId id="477" r:id="rId26"/>
    <p:sldId id="260" r:id="rId27"/>
  </p:sldIdLst>
  <p:sldSz cx="9144000" cy="6858000" type="screen4x3"/>
  <p:notesSz cx="6858000" cy="9947275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4" autoAdjust="0"/>
  </p:normalViewPr>
  <p:slideViewPr>
    <p:cSldViewPr>
      <p:cViewPr varScale="1">
        <p:scale>
          <a:sx n="72" d="100"/>
          <a:sy n="7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2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3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7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9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3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48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4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38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5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62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37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86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1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28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58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05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70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6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8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04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6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7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2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49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0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26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3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3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30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09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0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3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7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45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0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48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1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/>
              <a:pPr/>
              <a:t>17/11/2016</a:t>
            </a:fld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72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2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1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17/11/2016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11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12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hyperlink" Target="http://www.sectma.pe.gov.br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hyperlink" Target="http://www.etapa.com.br/ufscar/imagens/logo%20ufscar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oleObject" Target="../embeddings/Planilha_do_Microsoft_Excel_97-20031.xls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hyperlink" Target="https://www.google.com.br/url?url=https://logodownload.org/itaipava-logo/&amp;rct=j&amp;frm=1&amp;q=&amp;esrc=s&amp;sa=U&amp;ei=TWeIVafkMcvl-AHrmY34Cw&amp;ved=0CCgQ9QEwBQ&amp;sig2=2N7yFAgHSHzKE2G-F8LmDg&amp;usg=AFQjCNH3mm4wUvBHzgjM8kOL-G1HmAK0q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url=http://www.mundodastribos.com/promocao-carro-dos-sonhos-ipiranga.html&amp;rct=j&amp;frm=1&amp;q=&amp;esrc=s&amp;sa=U&amp;ei=a2iIVe2rGozg-QH8y4HYDg&amp;ved=0CB4Q9QEwBA&amp;sig2=Xf1PFnQr_7XP7miSpx1A3g&amp;usg=AFQjCNE2EhhodDVwZkmiEwA1fF1_O6S7sA" TargetMode="External"/><Relationship Id="rId13" Type="http://schemas.openxmlformats.org/officeDocument/2006/relationships/image" Target="../media/image19.jpeg"/><Relationship Id="rId18" Type="http://schemas.openxmlformats.org/officeDocument/2006/relationships/hyperlink" Target="http://www.google.com.br/url?url=http://pt.all-free-download.com/vector-livre/vector-logo/postos_ale_128396.html&amp;rct=j&amp;frm=1&amp;q=&amp;esrc=s&amp;sa=U&amp;ei=7SeUVbGTA8v0-AHxo6ngAQ&amp;ved=0CCAQ9QEwBQ&amp;sig2=FuATpYP5LzAxg_0SW4la8w&amp;usg=AFQjCNHWpBLGKUFOtonxeliH-QHlR1RBE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hyperlink" Target="http://www.google.com.br/url?url=http://kekanto.com.br/biz/federal-distribuidora-de-petroleo-2&amp;rct=j&amp;frm=1&amp;q=&amp;esrc=s&amp;sa=U&amp;ei=pGiIVdLQA4n3-QHY6KvICg&amp;ved=0CBgQ9QEwAQ&amp;sig2=NrMnblUDq-ZNxTsT2XlaAg&amp;usg=AFQjCNGTUVVXO9jiRgCOwTkfnfP4OB6OzA" TargetMode="External"/><Relationship Id="rId17" Type="http://schemas.openxmlformats.org/officeDocument/2006/relationships/image" Target="../media/image22.jpeg"/><Relationship Id="rId2" Type="http://schemas.openxmlformats.org/officeDocument/2006/relationships/image" Target="../media/image2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br/url?url=http://omed.gatech.edu/redux/?p=21303&amp;rct=j&amp;frm=1&amp;q=&amp;esrc=s&amp;sa=U&amp;ei=QmiIVYX-I8qy-AG1v4HYBw&amp;ved=0CBYQ9QEwAA&amp;sig2=AcVZIpUDlD6bvyqxJrHYDg&amp;usg=AFQjCNGiFunTqUcEG59zvRyiCjz3Uqnj-A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://www.google.com.br/url?url=http://www.multipostos.com.br/cliente_index.php?id=23&amp;rct=j&amp;frm=1&amp;q=&amp;esrc=s&amp;sa=U&amp;ei=hWiIVbXyCsr3-QGwuL_IDQ&amp;ved=0CBgQ9QEwAQ&amp;sig2=_1kEqyc83XzqlgFrdsL1oA&amp;usg=AFQjCNGIH2cu_6bFA6SWeoXnGWrW9SaJtA" TargetMode="External"/><Relationship Id="rId19" Type="http://schemas.openxmlformats.org/officeDocument/2006/relationships/image" Target="../media/image23.jpeg"/><Relationship Id="rId4" Type="http://schemas.openxmlformats.org/officeDocument/2006/relationships/hyperlink" Target="http://www.google.com.br/url?url=http://www.cursoradix.com.br/&amp;rct=j&amp;frm=1&amp;q=&amp;esrc=s&amp;sa=U&amp;ei=JGiIVeC8BYzp-QHUt5S4Dg&amp;ved=0CBYQ9QEwAA&amp;sig2=A_BIbv8O-Xik6Ws5hVbDyg&amp;usg=AFQjCNEa1lhkHbVszO-mRUUMl9lMovJEpg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www.google.com.br/url?url=http://www.dislub.com.br/&amp;rct=j&amp;frm=1&amp;q=&amp;esrc=s&amp;sa=U&amp;ei=3GiIVYSeGMqt-QHsnoLYBg&amp;ved=0CBYQ9QEwAA&amp;sig2=O5Uh1qyFAcnvCxOUVSQ9kA&amp;usg=AFQjCNHqbbKGvpbKZCvIW4d2g4h2rY3zH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>
            <a:spLocks/>
          </p:cNvSpPr>
          <p:nvPr/>
        </p:nvSpPr>
        <p:spPr bwMode="auto">
          <a:xfrm>
            <a:off x="1281093" y="1916832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algn="ctr">
              <a:spcBef>
                <a:spcPct val="50000"/>
              </a:spcBef>
              <a:buClr>
                <a:srgbClr val="E2D700"/>
              </a:buClr>
              <a:buSzPct val="90000"/>
              <a:buFont typeface="Wingdings 3" pitchFamily="18" charset="2"/>
              <a:buNone/>
              <a:defRPr/>
            </a:pPr>
            <a:endParaRPr lang="es-ES" sz="3200" b="1" dirty="0" smtClean="0">
              <a:solidFill>
                <a:srgbClr val="FEC944"/>
              </a:solidFill>
            </a:endParaRPr>
          </a:p>
          <a:p>
            <a:pPr algn="ctr">
              <a:spcBef>
                <a:spcPct val="50000"/>
              </a:spcBef>
              <a:buClr>
                <a:srgbClr val="E2D700"/>
              </a:buClr>
              <a:buSzPct val="90000"/>
              <a:buFont typeface="Wingdings 3" pitchFamily="18" charset="2"/>
              <a:buNone/>
              <a:defRPr/>
            </a:pPr>
            <a:r>
              <a:rPr lang="es-ES" sz="3200" b="1" dirty="0" smtClean="0">
                <a:solidFill>
                  <a:srgbClr val="FEC944"/>
                </a:solidFill>
              </a:rPr>
              <a:t>EMPREENDER NO NORDESTE</a:t>
            </a:r>
            <a:endParaRPr lang="es-ES" sz="3200" b="1" dirty="0">
              <a:solidFill>
                <a:srgbClr val="FEC944"/>
              </a:solidFill>
            </a:endParaRPr>
          </a:p>
        </p:txBody>
      </p:sp>
      <p:sp>
        <p:nvSpPr>
          <p:cNvPr id="12" name="Subtitle 2"/>
          <p:cNvSpPr>
            <a:spLocks/>
          </p:cNvSpPr>
          <p:nvPr/>
        </p:nvSpPr>
        <p:spPr bwMode="auto">
          <a:xfrm>
            <a:off x="1857356" y="4214818"/>
            <a:ext cx="585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rgbClr val="E2D700"/>
              </a:buClr>
              <a:buSzPct val="68000"/>
              <a:buFont typeface="Wingdings 3" pitchFamily="18" charset="2"/>
              <a:buNone/>
              <a:defRPr/>
            </a:pPr>
            <a:r>
              <a:rPr lang="es-ES" sz="3100" dirty="0" smtClean="0">
                <a:solidFill>
                  <a:prstClr val="white"/>
                </a:solidFill>
              </a:rPr>
              <a:t>Renato Augusto Pontes </a:t>
            </a:r>
            <a:r>
              <a:rPr lang="es-ES" sz="3100" dirty="0" err="1" smtClean="0">
                <a:solidFill>
                  <a:prstClr val="white"/>
                </a:solidFill>
              </a:rPr>
              <a:t>Cunha</a:t>
            </a:r>
            <a:endParaRPr lang="es-ES" sz="3100" dirty="0" smtClean="0">
              <a:solidFill>
                <a:prstClr val="white"/>
              </a:solidFill>
            </a:endParaRPr>
          </a:p>
          <a:p>
            <a:pPr algn="ctr">
              <a:spcBef>
                <a:spcPts val="400"/>
              </a:spcBef>
              <a:buClr>
                <a:srgbClr val="E2D700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>
              <a:solidFill>
                <a:prstClr val="white"/>
              </a:solidFill>
            </a:endParaRPr>
          </a:p>
          <a:p>
            <a:pPr algn="ctr">
              <a:spcBef>
                <a:spcPts val="400"/>
              </a:spcBef>
              <a:buClr>
                <a:srgbClr val="E2D700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>
              <a:solidFill>
                <a:prstClr val="white"/>
              </a:solidFill>
            </a:endParaRPr>
          </a:p>
          <a:p>
            <a:pPr algn="ctr">
              <a:spcBef>
                <a:spcPts val="400"/>
              </a:spcBef>
              <a:buClr>
                <a:srgbClr val="E2D700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>
              <a:solidFill>
                <a:prstClr val="white"/>
              </a:solidFill>
            </a:endParaRPr>
          </a:p>
          <a:p>
            <a:pPr algn="ctr">
              <a:spcBef>
                <a:spcPts val="400"/>
              </a:spcBef>
              <a:buClr>
                <a:srgbClr val="E2D700"/>
              </a:buClr>
              <a:buSzPct val="68000"/>
              <a:buFont typeface="Wingdings 3" pitchFamily="18" charset="2"/>
              <a:buNone/>
              <a:defRPr/>
            </a:pPr>
            <a:r>
              <a:rPr lang="es-E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São Paulo, 28 de </a:t>
            </a:r>
            <a:r>
              <a:rPr lang="es-ES" sz="14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novembro</a:t>
            </a:r>
            <a:r>
              <a:rPr lang="es-ES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000132" cy="8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3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1320509" y="118477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BIOFLEX 1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SÃO MIGUEL DOS CAMPOS - AL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5505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350" y="3214686"/>
            <a:ext cx="36766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428596" y="1142985"/>
            <a:ext cx="814393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Primeira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etanol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2g no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hemisfério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sul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55km de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distância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Porto de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Maceió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Capacidade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82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milhões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lts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etanol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Raw material: 365,000 ton/straw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5260" y="1487885"/>
            <a:ext cx="7993062" cy="383181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/>
              <a:t>O </a:t>
            </a:r>
            <a:r>
              <a:rPr lang="pt-PT" b="1" dirty="0"/>
              <a:t>Vale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Juazeiro-BA </a:t>
            </a:r>
            <a:r>
              <a:rPr lang="pt-PT" dirty="0">
                <a:latin typeface="Arial" pitchFamily="34" charset="0"/>
                <a:cs typeface="Arial" pitchFamily="34" charset="0"/>
              </a:rPr>
              <a:t>maior entreposto comercial do norte nordeste do Brasil.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Vale do São Francisco se tornou um importante produtor de frutos e hortaliças. A área margeada pelo rio São Francisco nos estados de Minas Gerais, Bahia e Pernambuco, com destaque para as cidades de Juazeiro, na Bahia e Petrolina, em Pernambuco gera um faturamento de R$ 2 bilhões ao ano atualmente os 120 mil hectares irrigados que abrangem os perímetros irrigados da 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Bahia e Pernambuco</a:t>
            </a:r>
          </a:p>
          <a:p>
            <a:pPr algn="just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nualmente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são produzidos mais de um milhão de toneladas de frutas, com destaque para uva de mesa e manga. Outras culturas também são desenvolvidas como a goiaba, coco verde, melão, melancia, acerola, maracujá, banana e outras frutas.</a:t>
            </a:r>
          </a:p>
          <a:p>
            <a:pPr marL="285750" indent="-285750" algn="just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20509" y="118477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FRUTICULTURA IRRIGADA NO VALE DO SÃO FRANCISCO</a:t>
            </a:r>
          </a:p>
        </p:txBody>
      </p:sp>
      <p:pic>
        <p:nvPicPr>
          <p:cNvPr id="113666" name="Picture 2" descr="C:\Users\Reginaldo\Pictures\b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56" y="5234759"/>
            <a:ext cx="2436143" cy="16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5260" y="761702"/>
            <a:ext cx="7993062" cy="590931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>
                <a:solidFill>
                  <a:prstClr val="white"/>
                </a:solidFill>
              </a:rPr>
              <a:t>O </a:t>
            </a:r>
            <a:r>
              <a:rPr lang="pt-PT" b="1" dirty="0">
                <a:solidFill>
                  <a:prstClr val="white"/>
                </a:solidFill>
              </a:rPr>
              <a:t>Vale </a:t>
            </a:r>
            <a:r>
              <a:rPr lang="pt-P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Juazeiro-BA </a:t>
            </a:r>
            <a:r>
              <a:rPr lang="pt-PT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maior entreposto comercial do norte nordeste do Brasil.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arque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tecnológico localizado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recife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 atuação nas áreas de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software,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serviços de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tecnologia da informação e comunicação e economia criativatecnologia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informação 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economia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criativa</a:t>
            </a:r>
          </a:p>
          <a:p>
            <a:pPr algn="just"/>
            <a:endParaRPr lang="pt-P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criado em julho de 2000, a partir de um investimento inicial de R$ 33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milhões.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 reconhecido em 2005 pela A. T. Kearney como o maior parque tecnológico do Brasil em faturamento e número de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empresas.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Também tem sido citado como caso de sucesso e referência pela impressa nacional e internacional, como a revista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Exame,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jornal britânico The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Guardian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a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Bloomberg.</a:t>
            </a:r>
          </a:p>
          <a:p>
            <a:pPr algn="just"/>
            <a:endParaRPr lang="pt-P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Considerando os números de Junho de 2016, o parque tecnológico é composto por 260 empresas, cujo faturamento gira em torno de R$ 1.4 bilhões, empregando 8.500 pessoas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Porto Digital compreende aproximadamente cem hectares num complexo de prédios históricos do bairro do Recife Antigo. Possui uma biblioteca pública, duas incubadoras de empresas e 8 km de fibra óptica. Tem apoio de várias instituições de investimento e geração de tecnologia locais, como o Centro de Estudos e Sistemas Avançados do Recife, que investiu mais de 2 milhões de reais no bairro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P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20509" y="118477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PORTO DIGITAL – RECIFE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38111"/>
            <a:ext cx="827583" cy="61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4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5260" y="761702"/>
            <a:ext cx="7993062" cy="5355312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Perceber uma oportunidade, planejar, estruturar uma empresa ou simplesmente por um negócio para funcionar tem se tornado uma realidade mais constante nos estados do Nordeste. A taxa total de empreendedores – que é a soma dos iniciais com os já estabelecidos – subiu para 36,4% na região no ano passado, após ter diminuído para 28,7% em 2013. O percentual foi o maior registrado entre todas as regiões do país e até mesmo superior à média brasileira (34,5%). Os dados estão contidos na nova pesquisa Global </a:t>
            </a:r>
            <a:r>
              <a:rPr lang="pt-B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Entrepreneurship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Monitor (GEM), realizada no Brasil pelo Sebrae e pelo Instituto Brasileiro de Qualidade e Produtividade (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IBQP</a:t>
            </a:r>
          </a:p>
          <a:p>
            <a:pPr algn="ctr"/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GEM 2015 revela ainda que o ritmo de abertura de novos negócios no Nordeste desacelerou. A taxa de empreendedores iniciais, na qual estão incluídos os empresários que pagam ou não salários e pró-labores, ficou em 16,2%, atrás de praticamente todas as demais regiões – exceto o Centro-Oeste (15,6%) – e à do Brasil, que ficou com um ponto percentual à frente da taxa nordestina. Já o nível de empreendedores estabelecidos – aqueles que recebem remuneração do negócio há pelo menos três anos e meio – manteve a curva de crescimento consecutivo no ano passado e atingiu a taxa de 20,3%.</a:t>
            </a:r>
            <a:endParaRPr lang="pt-P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20509" y="118477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CONCLUSÕES </a:t>
            </a:r>
            <a:endParaRPr lang="pt-BR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5260" y="761702"/>
            <a:ext cx="7993062" cy="313932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pesquisa estima que já são 12,6 milhões de empreendedores na região, sendo 5,7 milhões em fase inicial e 6,9 milhões em estágio já estabelecido. A nova versão da GEM traz uma informação positiva acerca dos nordestinos. A quantidade de pessoas que empreendem por oportunidade vem apresentando crescimento expressivo e constante, em função do dinamismo do mercado regional. A taxa de empreendedorismo por oportunidade foi de 10,8%, enquanto os que abrem um negócio por necessidade 5,3%. No ano anterior, os percentuais eram de 9,3% e 5,5%, respectivamente. Na proporção como percentual da taxa de empreendedores iniciais, o índice de quem empreende por oportunidade chega a 66,7%.</a:t>
            </a:r>
            <a:endParaRPr lang="pt-P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20509" y="118477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CONCLUSÕES</a:t>
            </a:r>
            <a:endParaRPr lang="pt-BR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24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2481263" y="2420938"/>
            <a:ext cx="4178300" cy="29527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AFFF6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843213" y="2924175"/>
            <a:ext cx="3457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5400" b="1" dirty="0">
                <a:solidFill>
                  <a:srgbClr val="006600"/>
                </a:solidFill>
                <a:latin typeface="Arial" charset="0"/>
              </a:rPr>
              <a:t>REDE RIDESA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00496" y="1428737"/>
            <a:ext cx="1149353" cy="1000132"/>
            <a:chOff x="2426" y="709"/>
            <a:chExt cx="908" cy="869"/>
          </a:xfrm>
        </p:grpSpPr>
        <p:pic>
          <p:nvPicPr>
            <p:cNvPr id="16" name="Picture 9" descr="ufrpe transparente"/>
            <p:cNvPicPr>
              <a:picLocks noChangeAspect="1" noChangeArrowheads="1"/>
            </p:cNvPicPr>
            <p:nvPr/>
          </p:nvPicPr>
          <p:blipFill>
            <a:blip r:embed="rId4" cstate="print"/>
            <a:srcRect l="21458" r="16684"/>
            <a:stretch>
              <a:fillRect/>
            </a:stretch>
          </p:blipFill>
          <p:spPr bwMode="auto">
            <a:xfrm>
              <a:off x="2574" y="709"/>
              <a:ext cx="610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426" y="1347"/>
              <a:ext cx="9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Arial" charset="0"/>
                </a:rPr>
                <a:t>UFRPE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156325" y="1844675"/>
            <a:ext cx="846138" cy="1308100"/>
            <a:chOff x="2628" y="845"/>
            <a:chExt cx="533" cy="824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661" y="1438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>
                  <a:latin typeface="Arial" charset="0"/>
                </a:rPr>
                <a:t>UFAL</a:t>
              </a:r>
            </a:p>
          </p:txBody>
        </p:sp>
        <p:pic>
          <p:nvPicPr>
            <p:cNvPr id="22" name="Picture 5" descr="logo_ufal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28" y="845"/>
              <a:ext cx="504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732588" y="3141663"/>
            <a:ext cx="725487" cy="1366837"/>
            <a:chOff x="4241" y="1979"/>
            <a:chExt cx="457" cy="861"/>
          </a:xfrm>
        </p:grpSpPr>
        <p:pic>
          <p:nvPicPr>
            <p:cNvPr id="24" name="Picture 16" descr="index_r1_c1"/>
            <p:cNvPicPr>
              <a:picLocks noChangeAspect="1" noChangeArrowheads="1"/>
            </p:cNvPicPr>
            <p:nvPr/>
          </p:nvPicPr>
          <p:blipFill>
            <a:blip r:embed="rId6">
              <a:lum bright="6000" contrast="18000"/>
            </a:blip>
            <a:srcRect l="6689" t="22891" r="84442" b="16006"/>
            <a:stretch>
              <a:fillRect/>
            </a:stretch>
          </p:blipFill>
          <p:spPr bwMode="auto">
            <a:xfrm>
              <a:off x="4241" y="1979"/>
              <a:ext cx="457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4290" y="2609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dirty="0">
                  <a:latin typeface="Arial" charset="0"/>
                </a:rPr>
                <a:t>UFS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143636" y="4929198"/>
            <a:ext cx="1368425" cy="1303337"/>
            <a:chOff x="4422" y="1842"/>
            <a:chExt cx="862" cy="821"/>
          </a:xfrm>
        </p:grpSpPr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694" y="2432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>
                  <a:latin typeface="Arial" charset="0"/>
                </a:rPr>
                <a:t>UFV</a:t>
              </a:r>
            </a:p>
          </p:txBody>
        </p:sp>
        <p:pic>
          <p:nvPicPr>
            <p:cNvPr id="28" name="Picture 20" descr="imagem"/>
            <p:cNvPicPr>
              <a:picLocks noChangeAspect="1" noChangeArrowheads="1"/>
            </p:cNvPicPr>
            <p:nvPr/>
          </p:nvPicPr>
          <p:blipFill>
            <a:blip r:embed="rId7"/>
            <a:srcRect r="1598" b="3787"/>
            <a:stretch>
              <a:fillRect/>
            </a:stretch>
          </p:blipFill>
          <p:spPr bwMode="auto">
            <a:xfrm>
              <a:off x="4422" y="1842"/>
              <a:ext cx="862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7" descr="logoufp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9850" y="5373688"/>
            <a:ext cx="1384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logo%2520ufscar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3350" y="4797425"/>
            <a:ext cx="17272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258888" y="3394075"/>
            <a:ext cx="1441450" cy="1193800"/>
            <a:chOff x="793" y="2138"/>
            <a:chExt cx="908" cy="752"/>
          </a:xfrm>
        </p:grpSpPr>
        <p:pic>
          <p:nvPicPr>
            <p:cNvPr id="32" name="Picture 27" descr="topprincipal_12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t="2100" b="32323"/>
            <a:stretch>
              <a:fillRect/>
            </a:stretch>
          </p:blipFill>
          <p:spPr bwMode="auto">
            <a:xfrm>
              <a:off x="975" y="2138"/>
              <a:ext cx="56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793" y="2659"/>
              <a:ext cx="9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Arial" charset="0"/>
                </a:rPr>
                <a:t>UFG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971675" y="1700213"/>
            <a:ext cx="1304925" cy="1474787"/>
            <a:chOff x="430" y="890"/>
            <a:chExt cx="908" cy="1026"/>
          </a:xfrm>
        </p:grpSpPr>
        <p:pic>
          <p:nvPicPr>
            <p:cNvPr id="35" name="Picture 24" descr="logo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890"/>
              <a:ext cx="79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430" y="1661"/>
              <a:ext cx="90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Arial" charset="0"/>
                </a:rPr>
                <a:t>UFRRJ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000099" y="364320"/>
            <a:ext cx="75596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2800" b="1" dirty="0">
                <a:latin typeface="Arial" charset="0"/>
              </a:rPr>
              <a:t>RIDESA                                                              </a:t>
            </a:r>
            <a:r>
              <a:rPr lang="pt-BR" sz="1600" b="1" dirty="0" smtClean="0">
                <a:latin typeface="Arial" charset="0"/>
              </a:rPr>
              <a:t>Rede Interuniversitária para o Desenvolvimento do Setor </a:t>
            </a:r>
            <a:r>
              <a:rPr lang="pt-BR" sz="1600" b="1" dirty="0" err="1" smtClean="0">
                <a:latin typeface="Arial" charset="0"/>
              </a:rPr>
              <a:t>Sucroenergético</a:t>
            </a:r>
            <a:endParaRPr lang="pt-BR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24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785794"/>
            <a:ext cx="1441450" cy="1379538"/>
            <a:chOff x="2426" y="709"/>
            <a:chExt cx="908" cy="869"/>
          </a:xfrm>
        </p:grpSpPr>
        <p:pic>
          <p:nvPicPr>
            <p:cNvPr id="8" name="Picture 4" descr="ufrpe transparente"/>
            <p:cNvPicPr>
              <a:picLocks noChangeAspect="1" noChangeArrowheads="1"/>
            </p:cNvPicPr>
            <p:nvPr/>
          </p:nvPicPr>
          <p:blipFill>
            <a:blip r:embed="rId4" cstate="print"/>
            <a:srcRect l="21458" r="16684"/>
            <a:stretch>
              <a:fillRect/>
            </a:stretch>
          </p:blipFill>
          <p:spPr bwMode="auto">
            <a:xfrm>
              <a:off x="2574" y="709"/>
              <a:ext cx="610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426" y="1347"/>
              <a:ext cx="9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latin typeface="Arial" charset="0"/>
                </a:rPr>
                <a:t>UFRPE</a:t>
              </a: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71604" y="928670"/>
            <a:ext cx="592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 charset="0"/>
              </a:rPr>
              <a:t>Universidade Federal Rural de Pernambuco</a:t>
            </a:r>
          </a:p>
          <a:p>
            <a:pPr algn="ctr"/>
            <a:r>
              <a:rPr lang="pt-BR" b="1" dirty="0">
                <a:latin typeface="Arial" charset="0"/>
              </a:rPr>
              <a:t>RIDESA – Variedades RB</a:t>
            </a:r>
          </a:p>
          <a:p>
            <a:pPr algn="ctr"/>
            <a:r>
              <a:rPr lang="pt-BR" b="1" dirty="0">
                <a:latin typeface="Arial" charset="0"/>
              </a:rPr>
              <a:t>Estação Experimental de </a:t>
            </a:r>
            <a:r>
              <a:rPr lang="pt-BR" b="1" dirty="0" err="1">
                <a:latin typeface="Arial" charset="0"/>
              </a:rPr>
              <a:t>Cana-de-açúcar</a:t>
            </a:r>
            <a:r>
              <a:rPr lang="pt-BR" b="1" dirty="0">
                <a:latin typeface="Arial" charset="0"/>
              </a:rPr>
              <a:t> do Carpina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143116"/>
            <a:ext cx="7781925" cy="37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35375" y="6237288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 err="1">
                <a:latin typeface="Arial" charset="0"/>
              </a:rPr>
              <a:t>A</a:t>
            </a:r>
            <a:r>
              <a:rPr lang="pt-BR" sz="2000" b="1" dirty="0" err="1" smtClean="0">
                <a:latin typeface="Arial" charset="0"/>
              </a:rPr>
              <a:t>rea</a:t>
            </a:r>
            <a:r>
              <a:rPr lang="pt-BR" sz="2000" b="1" dirty="0">
                <a:latin typeface="Arial" charset="0"/>
              </a:rPr>
              <a:t>: 260 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24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2285984" y="322288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TERMINAL AÇUCAREIRO DE SUAPE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5852" y="1142984"/>
            <a:ext cx="6858048" cy="52937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O mais novo do </a:t>
            </a:r>
            <a:r>
              <a:rPr lang="pt-BR" sz="1400" b="1" dirty="0" smtClean="0">
                <a:solidFill>
                  <a:schemeClr val="bg1"/>
                </a:solidFill>
                <a:latin typeface="Arial" charset="0"/>
              </a:rPr>
              <a:t>Nordeste. 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J</a:t>
            </a:r>
            <a:r>
              <a:rPr lang="pt-BR" sz="1400" b="1" dirty="0" smtClean="0">
                <a:solidFill>
                  <a:schemeClr val="bg1"/>
                </a:solidFill>
                <a:latin typeface="Arial" charset="0"/>
              </a:rPr>
              <a:t>á 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ocorrem investimentos para moderno terminal de açúcar refinado e cristal à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grannel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, possibilitando-se a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originação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de maior valor agregado em açúcar com destino ao norte da África, Mediterrâneo e Oriente Médio/Ásia, regiões, antes do painel da Organização Mundial do Comércio, movido por Brasil, Austrália e Tailândia em 2004/2005; supridas pela Europa (Antuérpia).</a:t>
            </a:r>
          </a:p>
          <a:p>
            <a:endParaRPr lang="pt-BR" sz="1400" b="1" dirty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O novo terminal de “branco” de Suape trará “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up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grades” logísticos efetivos, incrementando equação de vendas, seguramente mais estável e rentável, alicerçada em calados com mais de 15 metros de profundidade; bastante versátil para navios de várias modalidades, acarretando “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dispatch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”; prêmios pela rapidez de carregamento.</a:t>
            </a:r>
          </a:p>
          <a:p>
            <a:endParaRPr lang="pt-BR" sz="1400" b="1" dirty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O terminal – T.A.S. – Terminal Açucareiro de SUAPE, com capacidade estática de 160 mil tons e cadencia-hora de embarque de 750 toneladas, escoará branco à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grannel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, permitindo também em seu pátio, o </a:t>
            </a:r>
            <a:r>
              <a:rPr lang="pt-BR" sz="1400" b="1" dirty="0" err="1">
                <a:solidFill>
                  <a:schemeClr val="bg1"/>
                </a:solidFill>
                <a:latin typeface="Arial" charset="0"/>
              </a:rPr>
              <a:t>estufamento</a:t>
            </a: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de  containers, bem como embarques de açúcar ensacado, constituindo-se assim em  terminal múltiplo (2 moegas de 300 toneladas</a:t>
            </a:r>
            <a:r>
              <a:rPr lang="pt-BR" sz="1400" b="1" dirty="0" smtClean="0">
                <a:solidFill>
                  <a:schemeClr val="bg1"/>
                </a:solidFill>
                <a:latin typeface="Arial" charset="0"/>
              </a:rPr>
              <a:t>). Ele pertence a OTT – ODEBRECHT TRANSPORT</a:t>
            </a:r>
            <a:endParaRPr lang="pt-BR" sz="1400" b="1" dirty="0">
              <a:solidFill>
                <a:schemeClr val="bg1"/>
              </a:solidFill>
              <a:latin typeface="Arial" charset="0"/>
            </a:endParaRPr>
          </a:p>
          <a:p>
            <a:endParaRPr lang="pt-BR" sz="1400" b="1" dirty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1400" b="1" dirty="0">
                <a:solidFill>
                  <a:schemeClr val="bg1"/>
                </a:solidFill>
                <a:latin typeface="Arial" charset="0"/>
              </a:rPr>
              <a:t> Os investimentos estimados estão na ordem de USD 60 (sessenta) milhões de dólares norte-americanos e dentro dos próximos três anos já deverá ocorrer o início de operações. A licitação foi aprovada em 30.12.2010.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24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2285984" y="116311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TERMINAL AÇUCAREIRO DE SUAPE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LOCALIZAÇÃO ESTRATÉGICA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31974"/>
            <a:ext cx="81153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24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571472" y="357166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PORTOS DO NORDESTE E PORTO DE SANTOS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28728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Source: ED &amp; F MAN</a:t>
            </a:r>
            <a:endParaRPr lang="pt-BR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64705"/>
              </p:ext>
            </p:extLst>
          </p:nvPr>
        </p:nvGraphicFramePr>
        <p:xfrm>
          <a:off x="1428750" y="1214438"/>
          <a:ext cx="6426200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7" name="Planilha" r:id="rId5" imgW="3657622" imgH="3743195" progId="Excel.Sheet.8">
                  <p:embed/>
                </p:oleObj>
              </mc:Choice>
              <mc:Fallback>
                <p:oleObj name="Planilha" r:id="rId5" imgW="3657622" imgH="374319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214438"/>
                        <a:ext cx="6426200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-8402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785786" y="1142984"/>
            <a:ext cx="7786742" cy="52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1000100" y="3500438"/>
            <a:ext cx="3214710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POPULAÇÃO: 56.186.190 </a:t>
            </a:r>
          </a:p>
          <a:p>
            <a:pPr algn="ctr"/>
            <a:endParaRPr lang="pt-BR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ÁREA: 1.554.291 Km2</a:t>
            </a:r>
          </a:p>
          <a:p>
            <a:pPr algn="ctr"/>
            <a:endParaRPr lang="pt-BR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DENSIDADE POPULACIONAL : 35,1  </a:t>
            </a:r>
            <a:r>
              <a:rPr lang="pt-BR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</a:t>
            </a: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/km2</a:t>
            </a:r>
          </a:p>
          <a:p>
            <a:pPr algn="ctr"/>
            <a:endParaRPr lang="pt-BR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MUNICÍPIOS: 1.794 </a:t>
            </a:r>
            <a:r>
              <a:rPr lang="pt-BR" sz="105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(220 MUNICÍIOS PRODUTORES DE CANA)</a:t>
            </a:r>
          </a:p>
          <a:p>
            <a:pPr algn="ctr"/>
            <a:endParaRPr lang="pt-BR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ESTADOS: 9</a:t>
            </a:r>
          </a:p>
          <a:p>
            <a:pPr algn="ctr"/>
            <a:endParaRPr lang="pt-BR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PIB: US$ 185.108.334,00</a:t>
            </a:r>
          </a:p>
          <a:p>
            <a:pPr algn="ctr"/>
            <a:endParaRPr lang="pt-BR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PIB PER CAPITA: US$ 3.460,00</a:t>
            </a:r>
            <a:endParaRPr lang="pt-BR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71468" y="3559141"/>
            <a:ext cx="4288563" cy="3143272"/>
          </a:xfrm>
          <a:prstGeom prst="ellipse">
            <a:avLst/>
          </a:prstGeom>
          <a:noFill/>
          <a:ln w="63500"/>
          <a:effectLst>
            <a:outerShdw blurRad="50800" dist="38100" dir="3600000" sx="102000" sy="102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20378042">
            <a:off x="4545711" y="3646278"/>
            <a:ext cx="1338460" cy="49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357290" y="428604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RESUMO: NORDESTE DO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24" cy="72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1643042" y="357166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PRINCIPAIS DESTINOS DAS EXPORTAÇÕES DE VHP DO NORDESTE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3357562"/>
            <a:ext cx="2178034" cy="1169551"/>
          </a:xfrm>
          <a:prstGeom prst="rect">
            <a:avLst/>
          </a:prstGeom>
          <a:solidFill>
            <a:schemeClr val="tx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pt-B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RUSSIA</a:t>
            </a:r>
            <a:r>
              <a:rPr lang="pt-BR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</a:p>
          <a:p>
            <a:pPr algn="ctr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pt-B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QUOTA EUROPÉIA</a:t>
            </a:r>
          </a:p>
          <a:p>
            <a:pPr algn="ctr">
              <a:spcBef>
                <a:spcPct val="50000"/>
              </a:spcBef>
              <a:buClr>
                <a:schemeClr val="folHlink"/>
              </a:buClr>
              <a:defRPr/>
            </a:pPr>
            <a:r>
              <a:rPr lang="pt-B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(PORTUGAL E ESPANHA);</a:t>
            </a:r>
            <a:endParaRPr lang="pt-B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pt-B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QUOTA AMERICANA </a:t>
            </a:r>
            <a:r>
              <a:rPr lang="pt-BR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(USA);</a:t>
            </a:r>
          </a:p>
          <a:p>
            <a:pPr algn="ctr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pt-B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NORTE DA  </a:t>
            </a:r>
            <a:r>
              <a:rPr lang="pt-BR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pt-B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FRICA</a:t>
            </a:r>
            <a:endParaRPr lang="pt-B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12643" name="Object 5"/>
          <p:cNvGraphicFramePr>
            <a:graphicFrameLocks noChangeAspect="1"/>
          </p:cNvGraphicFramePr>
          <p:nvPr/>
        </p:nvGraphicFramePr>
        <p:xfrm>
          <a:off x="2214546" y="1785926"/>
          <a:ext cx="6786610" cy="443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2" r:id="rId5" imgW="6095238" imgH="4382112" progId="PBrush">
                  <p:embed/>
                </p:oleObj>
              </mc:Choice>
              <mc:Fallback>
                <p:oleObj r:id="rId5" imgW="6095238" imgH="438211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785926"/>
                        <a:ext cx="6786610" cy="4431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714876" y="2714620"/>
            <a:ext cx="1928826" cy="14382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714876" y="3714752"/>
            <a:ext cx="357190" cy="4333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4714876" y="3071810"/>
            <a:ext cx="642942" cy="10779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3786182" y="3357562"/>
            <a:ext cx="928694" cy="7858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857356" y="500042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OBSERVAÇÕES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03163" y="1229846"/>
            <a:ext cx="7643866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O </a:t>
            </a:r>
            <a:r>
              <a:rPr lang="pt-BR" sz="2000" dirty="0">
                <a:solidFill>
                  <a:schemeClr val="bg1"/>
                </a:solidFill>
              </a:rPr>
              <a:t>consumo de açúcar mundial continua a </a:t>
            </a:r>
            <a:r>
              <a:rPr lang="pt-BR" sz="2000" dirty="0" smtClean="0">
                <a:solidFill>
                  <a:schemeClr val="bg1"/>
                </a:solidFill>
              </a:rPr>
              <a:t>crescer </a:t>
            </a:r>
            <a:r>
              <a:rPr lang="pt-BR" sz="2000" dirty="0">
                <a:solidFill>
                  <a:schemeClr val="bg1"/>
                </a:solidFill>
              </a:rPr>
              <a:t>2% ao ano, e é esperado um aumento de 40 mm de toneladas até 2023 (ISO</a:t>
            </a:r>
            <a:r>
              <a:rPr lang="pt-BR" sz="20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Logística </a:t>
            </a:r>
            <a:r>
              <a:rPr lang="pt-BR" sz="2000" dirty="0">
                <a:solidFill>
                  <a:schemeClr val="bg1"/>
                </a:solidFill>
              </a:rPr>
              <a:t>tem sido uma grande maneira de minimizar e neutralizar parte dos custos mais elevados no </a:t>
            </a:r>
            <a:r>
              <a:rPr lang="pt-BR" sz="2000" dirty="0" smtClean="0">
                <a:solidFill>
                  <a:schemeClr val="bg1"/>
                </a:solidFill>
              </a:rPr>
              <a:t>Nordeste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</a:rPr>
              <a:t>U</a:t>
            </a:r>
            <a:r>
              <a:rPr lang="pt-BR" sz="2000" dirty="0" smtClean="0">
                <a:solidFill>
                  <a:schemeClr val="bg1"/>
                </a:solidFill>
              </a:rPr>
              <a:t>so </a:t>
            </a:r>
            <a:r>
              <a:rPr lang="pt-BR" sz="2000" dirty="0">
                <a:solidFill>
                  <a:schemeClr val="bg1"/>
                </a:solidFill>
              </a:rPr>
              <a:t>econômico de folhas de cana pode trazer um valor significativo para a mesa, aumentando a competitividade do etanol e do </a:t>
            </a:r>
            <a:r>
              <a:rPr lang="pt-BR" sz="2000" dirty="0" smtClean="0">
                <a:solidFill>
                  <a:schemeClr val="bg1"/>
                </a:solidFill>
              </a:rPr>
              <a:t>açúcar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/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   - Para </a:t>
            </a:r>
            <a:r>
              <a:rPr lang="pt-BR" sz="2000" dirty="0" smtClean="0">
                <a:solidFill>
                  <a:schemeClr val="bg1"/>
                </a:solidFill>
              </a:rPr>
              <a:t>Cogeração 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/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   - Para 2G </a:t>
            </a:r>
            <a:r>
              <a:rPr lang="pt-BR" sz="2000" dirty="0" smtClean="0">
                <a:solidFill>
                  <a:schemeClr val="bg1"/>
                </a:solidFill>
              </a:rPr>
              <a:t>Etanol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/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   - Para biogás &amp; </a:t>
            </a:r>
            <a:r>
              <a:rPr lang="pt-BR" sz="2000" dirty="0" err="1">
                <a:solidFill>
                  <a:schemeClr val="bg1"/>
                </a:solidFill>
              </a:rPr>
              <a:t>biometano</a:t>
            </a:r>
            <a:r>
              <a:rPr lang="pt-BR" sz="2000" dirty="0">
                <a:solidFill>
                  <a:schemeClr val="bg1"/>
                </a:solidFill>
              </a:rPr>
              <a:t> (para </a:t>
            </a:r>
            <a:r>
              <a:rPr lang="pt-BR" sz="2000" dirty="0" err="1" smtClean="0">
                <a:solidFill>
                  <a:schemeClr val="bg1"/>
                </a:solidFill>
              </a:rPr>
              <a:t>subsbtituição</a:t>
            </a:r>
            <a:r>
              <a:rPr lang="pt-BR" sz="2000" dirty="0" smtClean="0">
                <a:solidFill>
                  <a:schemeClr val="bg1"/>
                </a:solidFill>
              </a:rPr>
              <a:t> do </a:t>
            </a:r>
            <a:r>
              <a:rPr lang="pt-BR" sz="2000" dirty="0">
                <a:solidFill>
                  <a:schemeClr val="bg1"/>
                </a:solidFill>
              </a:rPr>
              <a:t>diesel)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>
            <a:spLocks/>
          </p:cNvSpPr>
          <p:nvPr/>
        </p:nvSpPr>
        <p:spPr bwMode="auto">
          <a:xfrm>
            <a:off x="1071538" y="378619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marL="182563" indent="-182563"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tabLst>
                <a:tab pos="182563" algn="l"/>
              </a:tabLst>
              <a:defRPr/>
            </a:pPr>
            <a:endParaRPr lang="es-ES" sz="6300" b="1" dirty="0" smtClean="0">
              <a:ea typeface="+mn-ea"/>
            </a:endParaRPr>
          </a:p>
          <a:p>
            <a:pPr marL="182563" indent="-182563"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tabLst>
                <a:tab pos="182563" algn="l"/>
              </a:tabLst>
              <a:defRPr/>
            </a:pPr>
            <a:endParaRPr lang="es-ES" sz="6300" b="1" dirty="0" smtClean="0"/>
          </a:p>
          <a:p>
            <a:pPr marL="182563" indent="-182563"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tabLst>
                <a:tab pos="182563" algn="l"/>
              </a:tabLst>
              <a:defRPr/>
            </a:pPr>
            <a:endParaRPr lang="es-ES" sz="6300" b="1" dirty="0" smtClean="0">
              <a:ea typeface="+mn-ea"/>
            </a:endParaRPr>
          </a:p>
          <a:p>
            <a:pPr marL="182563" indent="-182563"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tabLst>
                <a:tab pos="182563" algn="l"/>
              </a:tabLst>
              <a:defRPr/>
            </a:pPr>
            <a:endParaRPr lang="es-ES" sz="6300" b="1" dirty="0">
              <a:ea typeface="+mn-ea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571868" y="492919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200" dirty="0" smtClean="0"/>
          </a:p>
          <a:p>
            <a:pPr algn="ctr"/>
            <a:r>
              <a:rPr lang="pt-BR" sz="1200" dirty="0" smtClean="0"/>
              <a:t>mguerra@sindacucar.com.br</a:t>
            </a:r>
            <a:endParaRPr lang="pt-BR" sz="1200" dirty="0"/>
          </a:p>
        </p:txBody>
      </p:sp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57158" y="3929066"/>
            <a:ext cx="8385175" cy="14319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OBRIGADO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Marcelo Cavalcanti Guerra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pt-BR" sz="2000" b="1" u="sng" dirty="0" err="1" smtClean="0">
                <a:latin typeface="Arial" pitchFamily="34" charset="0"/>
                <a:cs typeface="Arial" pitchFamily="34" charset="0"/>
              </a:rPr>
              <a:t>Superitendente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 do  </a:t>
            </a:r>
            <a:r>
              <a:rPr lang="pt-BR" sz="2000" b="1" u="sng" dirty="0" err="1" smtClean="0">
                <a:latin typeface="Arial" pitchFamily="34" charset="0"/>
                <a:cs typeface="Arial" pitchFamily="34" charset="0"/>
              </a:rPr>
              <a:t>Sindaçucar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/PE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Sugar,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Ethanol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Bioelectricity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Contato : 55-81-21377622-21377615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1472" y="1101326"/>
            <a:ext cx="7993062" cy="509370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 % </a:t>
            </a:r>
            <a:r>
              <a:rPr lang="pt-BR" sz="1400" dirty="0" smtClean="0">
                <a:solidFill>
                  <a:srgbClr val="000000"/>
                </a:solidFill>
                <a:latin typeface="Arial" charset="0"/>
              </a:rPr>
              <a:t>DO PIP DO BRASIL: 13,4%  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r>
              <a:rPr lang="pt-BR" sz="14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terceira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maior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entre as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grandes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regiões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sz="14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PIB nominal do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Nordeste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US$ 185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bilhões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superando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países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Chile,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Cingapura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 Portugal; e o PIB nominal per capita de US$ 3.460,00,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superando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países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Ucrânia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Tailândia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China. As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maiores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economias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Nordeste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são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respectivamente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Bahia,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Pernambuco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Ceará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conjunto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8,5% do PIB</a:t>
            </a:r>
            <a:endParaRPr lang="pt-BR" sz="1400" b="1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latin typeface="Arial" charset="0"/>
              </a:rPr>
              <a:t>AEROPORTOS: 17 (INFRAERO)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cidades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importantes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têm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infra-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estrutura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aeroportos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adequados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aeroportos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Recife, Salvador e Fortaleza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latin typeface="Arial" charset="0"/>
              </a:rPr>
              <a:t> PORTOS: 14 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SUAPE / PE, ITAQUI / MA, PECEM /CE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ARATU /BA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são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importantes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Nordeste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sz="14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latin typeface="Arial" charset="0"/>
              </a:rPr>
              <a:t> ESTRADAS</a:t>
            </a:r>
            <a:endParaRPr lang="pt-BR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rede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estradas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região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tem 394.700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quilômetros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57290" y="428604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RESUMO: NORDESTE DO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1472" y="1122124"/>
            <a:ext cx="7993062" cy="493981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acordo com o IBGE (Instituto Brasileiro de Geografia e Estatística) desde 2003 para 2013, a renda per capita na região cresce, em média, 7,3% por ano - 2 pontos percentuais acima do índice nacional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2008, o Nordeste se tornou o segundo maior mercado consumidor no Brasil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salário médio do trabalhador nordestino teve um aumento real de 28,8% entre 2004 e 2009 - o maior crescimento do país registrada no período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Esses </a:t>
            </a:r>
            <a:r>
              <a:rPr lang="pt-P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fatores apoiar um panorama, inédito na região, oportunidades de negócios para pequenas e médias empresas. "Os trabalhadores do Nordeste melhorou a vida e nunca consumido tanto como agora"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1472" y="6108104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Revista Exame, 22/06/2012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57290" y="428604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RESUMO: NORDESTE DO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1472" y="857232"/>
            <a:ext cx="7993062" cy="57861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cap="al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PRINCIPAIS INDUSTRIAS COMPRADORAS DE AÇÚCAR NO NORDESTE</a:t>
            </a: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3538" name="Picture 2" descr="C:\Documents and Settings\Reginaldo\Meus documentos\Minhas imagens\mdias bran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64383"/>
            <a:ext cx="1171575" cy="771525"/>
          </a:xfrm>
          <a:prstGeom prst="rect">
            <a:avLst/>
          </a:prstGeom>
          <a:noFill/>
        </p:spPr>
      </p:pic>
      <p:pic>
        <p:nvPicPr>
          <p:cNvPr id="193539" name="Picture 3" descr="C:\Documents and Settings\Reginaldo\Meus documentos\Minhas imagens\arcor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439" y="4291022"/>
            <a:ext cx="1428750" cy="990600"/>
          </a:xfrm>
          <a:prstGeom prst="rect">
            <a:avLst/>
          </a:prstGeom>
          <a:noFill/>
        </p:spPr>
      </p:pic>
      <p:pic>
        <p:nvPicPr>
          <p:cNvPr id="193540" name="Picture 4" descr="C:\Documents and Settings\Reginaldo\Meus documentos\Minhas imagens\perdigã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416782"/>
            <a:ext cx="923925" cy="914400"/>
          </a:xfrm>
          <a:prstGeom prst="rect">
            <a:avLst/>
          </a:prstGeom>
          <a:noFill/>
        </p:spPr>
      </p:pic>
      <p:pic>
        <p:nvPicPr>
          <p:cNvPr id="193541" name="Picture 5" descr="C:\Documents and Settings\Reginaldo\Meus documentos\Minhas imagens\kraf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143512"/>
            <a:ext cx="1143000" cy="857250"/>
          </a:xfrm>
          <a:prstGeom prst="rect">
            <a:avLst/>
          </a:prstGeom>
          <a:noFill/>
        </p:spPr>
      </p:pic>
      <p:pic>
        <p:nvPicPr>
          <p:cNvPr id="193542" name="Picture 6" descr="C:\Documents and Settings\Reginaldo\Meus documentos\Minhas imagens\sch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4603" y="5477222"/>
            <a:ext cx="1066800" cy="800100"/>
          </a:xfrm>
          <a:prstGeom prst="rect">
            <a:avLst/>
          </a:prstGeom>
          <a:noFill/>
        </p:spPr>
      </p:pic>
      <p:pic>
        <p:nvPicPr>
          <p:cNvPr id="193543" name="Picture 7" descr="C:\Documents and Settings\Reginaldo\Meus documentos\Minhas imagens\ambe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5930" y="3315527"/>
            <a:ext cx="1143000" cy="857250"/>
          </a:xfrm>
          <a:prstGeom prst="rect">
            <a:avLst/>
          </a:prstGeom>
          <a:noFill/>
        </p:spPr>
      </p:pic>
      <p:pic>
        <p:nvPicPr>
          <p:cNvPr id="193544" name="Picture 8" descr="C:\Documents and Settings\Reginaldo\Meus documentos\Minhas imagens\peps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4786322"/>
            <a:ext cx="1285875" cy="1285875"/>
          </a:xfrm>
          <a:prstGeom prst="rect">
            <a:avLst/>
          </a:prstGeom>
          <a:noFill/>
        </p:spPr>
      </p:pic>
      <p:pic>
        <p:nvPicPr>
          <p:cNvPr id="193545" name="Picture 9" descr="C:\Documents and Settings\Reginaldo\Meus documentos\Minhas imagens\coc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0" y="3357562"/>
            <a:ext cx="1095375" cy="1095375"/>
          </a:xfrm>
          <a:prstGeom prst="rect">
            <a:avLst/>
          </a:prstGeom>
          <a:noFill/>
        </p:spPr>
      </p:pic>
      <p:pic>
        <p:nvPicPr>
          <p:cNvPr id="193547" name="Picture 11" descr="https://encrypted-tbn1.gstatic.com/images?q=tbn:ANd9GcQowBvde2Cg2578YLZZm1rP2JwJDdICZs2U25bCNsmh4hGQjPQ4C817B1s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00826" y="2357430"/>
            <a:ext cx="1628779" cy="428626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1357290" y="428604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RESUMO: NORDESTE DO BRASIL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1" y="2264383"/>
            <a:ext cx="888785" cy="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1472" y="857232"/>
            <a:ext cx="7993062" cy="54784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cap="al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Main fuel </a:t>
            </a:r>
            <a:r>
              <a:rPr lang="en-US" sz="2000" b="1" cap="al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distributorS</a:t>
            </a:r>
            <a:r>
              <a:rPr lang="en-US" sz="2000" b="1" cap="al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in the northeast  </a:t>
            </a: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357290" y="428604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RESUMO: NORDESTE DO BRASIL</a:t>
            </a:r>
          </a:p>
        </p:txBody>
      </p:sp>
      <p:pic>
        <p:nvPicPr>
          <p:cNvPr id="195586" name="Picture 2" descr="https://encrypted-tbn1.gstatic.com/images?q=tbn:ANd9GcQZ-ydNt4dMbtxJBofiPK9DN-WfVJOWd0xbBxOXNGaMUR-CMPpqzRgYys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85992"/>
            <a:ext cx="1162050" cy="1162050"/>
          </a:xfrm>
          <a:prstGeom prst="rect">
            <a:avLst/>
          </a:prstGeom>
          <a:noFill/>
        </p:spPr>
      </p:pic>
      <p:pic>
        <p:nvPicPr>
          <p:cNvPr id="195588" name="Picture 4" descr="https://encrypted-tbn3.gstatic.com/images?q=tbn:ANd9GcTP63elo_BQu3ylASkbyg1DppodPaS_FWBXDA7IlDnpBgC9QTGXSJB9J5w_X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071678"/>
            <a:ext cx="1428750" cy="1323975"/>
          </a:xfrm>
          <a:prstGeom prst="rect">
            <a:avLst/>
          </a:prstGeom>
          <a:noFill/>
        </p:spPr>
      </p:pic>
      <p:pic>
        <p:nvPicPr>
          <p:cNvPr id="195590" name="Picture 6" descr="https://encrypted-tbn1.gstatic.com/images?q=tbn:ANd9GcTOmHsl0CL89gf9KJyiUP7Uwrnwk0AlfqW8kENp8IeDpKQBGYD4-0nHkFo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2285992"/>
            <a:ext cx="1276350" cy="1019176"/>
          </a:xfrm>
          <a:prstGeom prst="rect">
            <a:avLst/>
          </a:prstGeom>
          <a:noFill/>
        </p:spPr>
      </p:pic>
      <p:pic>
        <p:nvPicPr>
          <p:cNvPr id="195592" name="Picture 8" descr="https://encrypted-tbn1.gstatic.com/images?q=tbn:ANd9GcRmj-Yyeu-560y_dMuv-C5aCArjeMNargIILQY2l46i7M9TFOwzTHRW7dQ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4143380"/>
            <a:ext cx="1842343" cy="500066"/>
          </a:xfrm>
          <a:prstGeom prst="rect">
            <a:avLst/>
          </a:prstGeom>
          <a:noFill/>
        </p:spPr>
      </p:pic>
      <p:pic>
        <p:nvPicPr>
          <p:cNvPr id="195594" name="Picture 10" descr="https://encrypted-tbn0.gstatic.com/images?q=tbn:ANd9GcQ2tF4mdhQ0IYCX0WrGOkd_GJKI3_SE1ERmIvTHTqANUAeHpELJTjIdJQ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3929066"/>
            <a:ext cx="1714509" cy="857256"/>
          </a:xfrm>
          <a:prstGeom prst="rect">
            <a:avLst/>
          </a:prstGeom>
          <a:noFill/>
        </p:spPr>
      </p:pic>
      <p:pic>
        <p:nvPicPr>
          <p:cNvPr id="195596" name="Picture 12" descr="https://encrypted-tbn1.gstatic.com/images?q=tbn:ANd9GcSVvrS43VVcH8A0TcAJ4cGEGVnhR74x0EZUASXF0d5-MMkEnWxH31VihV8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15074" y="4000504"/>
            <a:ext cx="2030338" cy="714380"/>
          </a:xfrm>
          <a:prstGeom prst="rect">
            <a:avLst/>
          </a:prstGeom>
          <a:noFill/>
        </p:spPr>
      </p:pic>
      <p:pic>
        <p:nvPicPr>
          <p:cNvPr id="15" name="Picture 2" descr="C:\Documents and Settings\Reginaldo\Meus documentos\Minhas imagens\log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00100" y="5214950"/>
            <a:ext cx="1714512" cy="951345"/>
          </a:xfrm>
          <a:prstGeom prst="rect">
            <a:avLst/>
          </a:prstGeom>
          <a:noFill/>
        </p:spPr>
      </p:pic>
      <p:pic>
        <p:nvPicPr>
          <p:cNvPr id="165889" name="Picture 1" descr="C:\Documents and Settings\Reginaldo\Meus documentos\Minhas imagens\20120828101119_temape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71868" y="5214950"/>
            <a:ext cx="1654642" cy="1071570"/>
          </a:xfrm>
          <a:prstGeom prst="rect">
            <a:avLst/>
          </a:prstGeom>
          <a:noFill/>
        </p:spPr>
      </p:pic>
      <p:pic>
        <p:nvPicPr>
          <p:cNvPr id="186370" name="Picture 2" descr="https://encrypted-tbn0.gstatic.com/images?q=tbn:ANd9GcSmUdKc5RnWW8H2H2RBmM2V75YqkcUwEwkyefVqsLxdb8jfdtEjKlhh1L0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43702" y="5000636"/>
            <a:ext cx="120015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1472" y="1278920"/>
            <a:ext cx="7993062" cy="5216813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A região do "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Matopiba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", formada por 73 milhões de hectares distribuídos pelos estados do Maranhão, Tocantins, Piauí e Bahia, produziu 9,4% das 209,5 milhões de toneladas de grãos na safra 2014/2015. O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Matopiba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foi responsável por 19,7 milhões de toneladas de algodão em pluma, soja, arroz e milho, em uma área de 5,7 milhões de hectares. 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A região conta com quase 6 milhões de habitantes e 324 mil estabelecimentos agrícolas. Somente na soja, o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Matopiba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produziu 8,7 milhões de toneladas de soja 2013/2014. 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Com tamanha produção, o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Matopiba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reforça sua posição como nova fronteira agrícola do País. De acordo com a Companhia Nacional de Abastecimento (Conab), mais 10 milhões de hectares podem ser incorporados à área plantada. Atualmente, a área engloba 337 municípios distribuídos em 73 milhões de hectares.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1472" y="6108104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Revista Exame, 22/06/2012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57290" y="333149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“MATOPIBA” SE CONSOLIDA COMO NOVA FRONTEIRA AGRÍCOLA DO PAÍS</a:t>
            </a:r>
          </a:p>
        </p:txBody>
      </p:sp>
      <p:pic>
        <p:nvPicPr>
          <p:cNvPr id="113666" name="Picture 2" descr="C:\Users\Reginaldo\Pictures\af8ff479-73b0-4c47-9a8e-fedf3f4dba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86516"/>
            <a:ext cx="1619671" cy="10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80492" y="1412776"/>
            <a:ext cx="7993062" cy="4939814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Na região do Araripe situam-se reservas abundantes de gipsita. Correspondem a 18% das reservas brasileiras, mas seu teor de aproveitamento é bastante alto, devido às condições favoráveis de mineração, à pureza do minério, entre 88% e 98% (consideradas as melhores do mundo) </a:t>
            </a:r>
            <a:endParaRPr lang="pt-BR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localização estratégica, na fronteira dos estados de Pernambuco, Ceará e Piauí. São extraídas 2,8 milhões de toneladas/ano e mais de 600 empresas envolvidas na atividade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gesseira</a:t>
            </a: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São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gerados cerca de 12 mil empregos diretos e 64 mil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indiretos</a:t>
            </a: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Movimentando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cerca de 200 milhões de reais por ano. - </a:t>
            </a:r>
          </a:p>
          <a:p>
            <a:pPr algn="ctr">
              <a:spcBef>
                <a:spcPct val="50000"/>
              </a:spcBef>
              <a:buClr>
                <a:srgbClr val="009900"/>
              </a:buClr>
            </a:pPr>
            <a:endParaRPr lang="pt-BR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57290" y="333149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EXTRAÇÃO DE GIPSITA NO ARARIPE</a:t>
            </a:r>
          </a:p>
        </p:txBody>
      </p:sp>
      <p:pic>
        <p:nvPicPr>
          <p:cNvPr id="114690" name="Picture 2" descr="C:\Users\Reginaldo\Pictures\GISPSI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56926"/>
            <a:ext cx="1734764" cy="13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40419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5260" y="977090"/>
            <a:ext cx="7993062" cy="5493812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A região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que deu certo (fenômeno conhecido como Milagre da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Sulanca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) no Polígono das Secas. Modelo criado pelo próprio povo gera milhares de empresas e de empregos, ao contrário do capital globalizado que reduz o número de empresas e desemprega milhares. Os dias da feira são de segunda-feira e terça-feira.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Atualmente, Santa Cruz do Capibaribe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é após a ilha de Fernando de Noronha a cidade com menos pobres em relação a sua população total no estado de Pernambuco, seguida de Toritama, segundo o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Pnud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/Ipea/FJP, Atlas do Desenvolvimento Humano do Brasil, pesquisa realizada em 2010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Santa Cruz do Capibaribe é o principal ponto de escoação e vendas de confecções de Pernambuco, que com Toritama e Caruaru formam o destacado triângulo das confecções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285750" indent="-285750"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Hoje a cidade é o segundo maior </a:t>
            </a:r>
            <a:r>
              <a:rPr lang="pt-BR" dirty="0" err="1">
                <a:solidFill>
                  <a:srgbClr val="000000"/>
                </a:solidFill>
                <a:latin typeface="Arial" charset="0"/>
              </a:rPr>
              <a:t>pólo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 de confecções do Brasil, superada apenas pela cidade de São Paulo. Atualmente o PIB de Santa Cruz do Capibaribe cresce ao "ritmo chinês" de 11,895%(2014). E possui cerca de 12 mil empresas. segundo o SEBRAE o estado de Pernambuco possuí 22 mil empresas do ramo de confecção, sendo que cerca de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85%ficam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em Santa Cruz do Capibaribe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20509" y="118477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PÓLO DA MODA: SANTA CRUZ / TORITAMA</a:t>
            </a:r>
          </a:p>
        </p:txBody>
      </p:sp>
      <p:pic>
        <p:nvPicPr>
          <p:cNvPr id="115714" name="Picture 2" descr="C:\Users\Reginaldo\Pictures\Moda Ce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65888"/>
            <a:ext cx="1187624" cy="8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5461</TotalTime>
  <Words>1884</Words>
  <Application>Microsoft Office PowerPoint</Application>
  <PresentationFormat>Apresentação na tela (4:3)</PresentationFormat>
  <Paragraphs>174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Flujo</vt:lpstr>
      <vt:lpstr>1_Flujo</vt:lpstr>
      <vt:lpstr>2_Flujo</vt:lpstr>
      <vt:lpstr>3_Flujo</vt:lpstr>
      <vt:lpstr>4_Flujo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krodriguez</dc:creator>
  <cp:lastModifiedBy>Reginaldo</cp:lastModifiedBy>
  <cp:revision>413</cp:revision>
  <cp:lastPrinted>2016-08-19T17:58:16Z</cp:lastPrinted>
  <dcterms:created xsi:type="dcterms:W3CDTF">2013-08-03T21:43:18Z</dcterms:created>
  <dcterms:modified xsi:type="dcterms:W3CDTF">2016-11-17T20:49:53Z</dcterms:modified>
</cp:coreProperties>
</file>