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handoutMasterIdLst>
    <p:handoutMasterId r:id="rId15"/>
  </p:handoutMasterIdLst>
  <p:sldIdLst>
    <p:sldId id="257" r:id="rId2"/>
    <p:sldId id="259" r:id="rId3"/>
    <p:sldId id="262" r:id="rId4"/>
    <p:sldId id="513" r:id="rId5"/>
    <p:sldId id="502" r:id="rId6"/>
    <p:sldId id="419" r:id="rId7"/>
    <p:sldId id="420" r:id="rId8"/>
    <p:sldId id="421" r:id="rId9"/>
    <p:sldId id="517" r:id="rId10"/>
    <p:sldId id="519" r:id="rId11"/>
    <p:sldId id="424" r:id="rId12"/>
    <p:sldId id="477" r:id="rId13"/>
    <p:sldId id="260" r:id="rId14"/>
  </p:sldIdLst>
  <p:sldSz cx="9144000" cy="6858000" type="screen4x3"/>
  <p:notesSz cx="6888163" cy="100203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84" autoAdjust="0"/>
  </p:normalViewPr>
  <p:slideViewPr>
    <p:cSldViewPr>
      <p:cViewPr varScale="1">
        <p:scale>
          <a:sx n="72" d="100"/>
          <a:sy n="72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Sinda&#231;&#250;car\C&#243;pia%20de%20Sugar%20Sheet%20Balanc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058959410049026E-2"/>
          <c:y val="7.8937794646172829E-2"/>
          <c:w val="0.94437395572771132"/>
          <c:h val="0.7937788351995569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3"/>
            </a:solidFill>
            <a:ln w="12700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 w="25400">
                <a:noFill/>
                <a:prstDash val="dash"/>
              </a:ln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Pt>
            <c:idx val="15"/>
            <c:invertIfNegative val="0"/>
            <c:bubble3D val="0"/>
            <c:spPr>
              <a:solidFill>
                <a:schemeClr val="accent6"/>
              </a:solidFill>
              <a:ln w="12700">
                <a:noFill/>
                <a:prstDash val="solid"/>
              </a:ln>
            </c:spPr>
          </c:dPt>
          <c:dLbls>
            <c:numFmt formatCode="#,##0.00" sourceLinked="0"/>
            <c:txPr>
              <a:bodyPr/>
              <a:lstStyle/>
              <a:p>
                <a:pPr>
                  <a:defRPr sz="10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'World S&amp;D'!$A$3:$A$18</c:f>
              <c:strCache>
                <c:ptCount val="16"/>
                <c:pt idx="0">
                  <c:v> 01/02</c:v>
                </c:pt>
                <c:pt idx="1">
                  <c:v> 02/03</c:v>
                </c:pt>
                <c:pt idx="2">
                  <c:v> 03/04</c:v>
                </c:pt>
                <c:pt idx="3">
                  <c:v> 04/05</c:v>
                </c:pt>
                <c:pt idx="4">
                  <c:v> 05/06</c:v>
                </c:pt>
                <c:pt idx="5">
                  <c:v> 06/07</c:v>
                </c:pt>
                <c:pt idx="6">
                  <c:v> 07/08</c:v>
                </c:pt>
                <c:pt idx="7">
                  <c:v> 08/09</c:v>
                </c:pt>
                <c:pt idx="8">
                  <c:v> 09/10</c:v>
                </c:pt>
                <c:pt idx="9">
                  <c:v> 10/11</c:v>
                </c:pt>
                <c:pt idx="10">
                  <c:v> 11/12</c:v>
                </c:pt>
                <c:pt idx="11">
                  <c:v> 12/13</c:v>
                </c:pt>
                <c:pt idx="12">
                  <c:v> 13/14</c:v>
                </c:pt>
                <c:pt idx="13">
                  <c:v> 14/15</c:v>
                </c:pt>
                <c:pt idx="14">
                  <c:v> 15/16</c:v>
                </c:pt>
                <c:pt idx="15">
                  <c:v> 16/17</c:v>
                </c:pt>
              </c:strCache>
            </c:strRef>
          </c:cat>
          <c:val>
            <c:numRef>
              <c:f>'World S&amp;D'!$E$3:$E$18</c:f>
              <c:numCache>
                <c:formatCode>0.000</c:formatCode>
                <c:ptCount val="16"/>
                <c:pt idx="0">
                  <c:v>0.30704896739099918</c:v>
                </c:pt>
                <c:pt idx="1">
                  <c:v>6.4975017173910139</c:v>
                </c:pt>
                <c:pt idx="2">
                  <c:v>-0.76973676087000964</c:v>
                </c:pt>
                <c:pt idx="3">
                  <c:v>-2.3409332717390061</c:v>
                </c:pt>
                <c:pt idx="4">
                  <c:v>-1.2003967391299903</c:v>
                </c:pt>
                <c:pt idx="5">
                  <c:v>7.596916361413002</c:v>
                </c:pt>
                <c:pt idx="6">
                  <c:v>6.0395883586960135</c:v>
                </c:pt>
                <c:pt idx="7">
                  <c:v>-7.4220369688560073</c:v>
                </c:pt>
                <c:pt idx="8">
                  <c:v>-1.6635558565957547</c:v>
                </c:pt>
                <c:pt idx="9">
                  <c:v>4.7455480184673071</c:v>
                </c:pt>
                <c:pt idx="10">
                  <c:v>8.5432947232621306</c:v>
                </c:pt>
                <c:pt idx="11">
                  <c:v>10.364925188161344</c:v>
                </c:pt>
                <c:pt idx="12">
                  <c:v>4.6318414435223936</c:v>
                </c:pt>
                <c:pt idx="13">
                  <c:v>3.8758171797635259</c:v>
                </c:pt>
                <c:pt idx="14">
                  <c:v>-6.4934308625100252</c:v>
                </c:pt>
                <c:pt idx="15">
                  <c:v>-6.0889998847396072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90368"/>
        <c:axId val="122294272"/>
      </c:barChart>
      <c:catAx>
        <c:axId val="12169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/>
            </a:pPr>
            <a:endParaRPr lang="pt-BR"/>
          </a:p>
        </c:txPr>
        <c:crossAx val="1222942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2294272"/>
        <c:scaling>
          <c:orientation val="minMax"/>
        </c:scaling>
        <c:delete val="1"/>
        <c:axPos val="l"/>
        <c:numFmt formatCode="0.00" sourceLinked="0"/>
        <c:majorTickMark val="out"/>
        <c:minorTickMark val="none"/>
        <c:tickLblPos val="none"/>
        <c:crossAx val="1216903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pt-BR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0.15062</cdr:x>
      <cdr:y>0.82156</cdr:y>
    </cdr:from>
    <cdr:to>
      <cdr:x>0.83951</cdr:x>
      <cdr:y>1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162050" y="4210050"/>
          <a:ext cx="531494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0.05543</cdr:x>
      <cdr:y>0.09592</cdr:y>
    </cdr:from>
    <cdr:to>
      <cdr:x>0.39725</cdr:x>
      <cdr:y>0.16786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342923" y="381001"/>
          <a:ext cx="2114536" cy="285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0" dirty="0" smtClean="0"/>
            <a:t>Milhões tons, </a:t>
          </a:r>
          <a:r>
            <a:rPr lang="pt-BR" sz="1100" b="0" dirty="0" err="1"/>
            <a:t>raw</a:t>
          </a:r>
          <a:r>
            <a:rPr lang="pt-BR" sz="1100" b="0" baseline="0" dirty="0"/>
            <a:t> </a:t>
          </a:r>
          <a:r>
            <a:rPr lang="pt-BR" sz="1100" b="0" baseline="0" dirty="0" err="1"/>
            <a:t>value</a:t>
          </a:r>
          <a:endParaRPr lang="pt-BR" sz="1100" b="0" dirty="0"/>
        </a:p>
      </cdr:txBody>
    </cdr:sp>
  </cdr:relSizeAnchor>
  <cdr:relSizeAnchor xmlns:cdr="http://schemas.openxmlformats.org/drawingml/2006/chartDrawing">
    <cdr:from>
      <cdr:x>0.11548</cdr:x>
      <cdr:y>0.77458</cdr:y>
    </cdr:from>
    <cdr:to>
      <cdr:x>0.40033</cdr:x>
      <cdr:y>0.83933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714375" y="3076575"/>
          <a:ext cx="17621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/>
            <a:t>Source: DATAGRO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500" cy="50165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6" y="0"/>
            <a:ext cx="2984500" cy="501650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E3FA407D-F884-4729-9C68-8FA34AE69BFE}" type="datetimeFigureOut">
              <a:rPr lang="pt-BR" smtClean="0"/>
              <a:t>17/06/2016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517063"/>
            <a:ext cx="2984500" cy="50165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6" y="9517063"/>
            <a:ext cx="2984500" cy="501650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E913B3A9-D365-445D-A088-125059156C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842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954DD4-9689-4AD2-A2DC-CCD843885030}" type="datetimeFigureOut">
              <a:rPr lang="es-CR" smtClean="0"/>
              <a:pPr/>
              <a:t>17/6/2016</a:t>
            </a:fld>
            <a:endParaRPr lang="es-C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3AAF19-38E6-4797-A598-C9BC51550308}" type="slidenum">
              <a:rPr lang="es-CR" smtClean="0"/>
              <a:pPr/>
              <a:t>‹nº›</a:t>
            </a:fld>
            <a:endParaRPr lang="es-C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emf"/><Relationship Id="rId5" Type="http://schemas.openxmlformats.org/officeDocument/2006/relationships/package" Target="../embeddings/Planilha_do_Microsoft_Excel1.xlsx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Planilha_do_Microsoft_Excel_97-20031.xls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hyperlink" Target="http://www.sectma.pe.gov.br/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11.jpeg"/><Relationship Id="rId4" Type="http://schemas.openxmlformats.org/officeDocument/2006/relationships/image" Target="../media/image6.png"/><Relationship Id="rId9" Type="http://schemas.openxmlformats.org/officeDocument/2006/relationships/hyperlink" Target="http://www.etapa.com.br/ufscar/imagens/logo%20ufscar.g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ubtitle 2"/>
          <p:cNvSpPr>
            <a:spLocks/>
          </p:cNvSpPr>
          <p:nvPr/>
        </p:nvSpPr>
        <p:spPr bwMode="auto">
          <a:xfrm>
            <a:off x="1285852" y="21431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lIns="45720" rIns="45720"/>
          <a:lstStyle/>
          <a:p>
            <a:pPr algn="ctr">
              <a:spcBef>
                <a:spcPct val="50000"/>
              </a:spcBef>
              <a:buClr>
                <a:schemeClr val="hlink"/>
              </a:buClr>
              <a:buSzPct val="90000"/>
              <a:buFont typeface="Wingdings 3" pitchFamily="18" charset="2"/>
              <a:buNone/>
              <a:defRPr/>
            </a:pPr>
            <a:r>
              <a:rPr lang="es-ES" sz="3200" b="1" dirty="0" smtClean="0">
                <a:solidFill>
                  <a:srgbClr val="FEC944"/>
                </a:solidFill>
              </a:rPr>
              <a:t>PANORAMA GERAL DO SETOR SUCROALCOOLEIRO EM PERNAMBUCO</a:t>
            </a:r>
            <a:endParaRPr lang="es-ES" sz="3200" b="1" dirty="0">
              <a:solidFill>
                <a:srgbClr val="FEC944"/>
              </a:solidFill>
              <a:ea typeface="+mn-ea"/>
            </a:endParaRPr>
          </a:p>
        </p:txBody>
      </p:sp>
      <p:sp>
        <p:nvSpPr>
          <p:cNvPr id="12" name="Subtitle 2"/>
          <p:cNvSpPr>
            <a:spLocks/>
          </p:cNvSpPr>
          <p:nvPr/>
        </p:nvSpPr>
        <p:spPr bwMode="auto">
          <a:xfrm>
            <a:off x="1857356" y="4214818"/>
            <a:ext cx="5857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lIns="45720" rIns="45720"/>
          <a:lstStyle/>
          <a:p>
            <a:pPr algn="ctr">
              <a:spcBef>
                <a:spcPts val="400"/>
              </a:spcBef>
              <a:buClr>
                <a:schemeClr val="hlink"/>
              </a:buClr>
              <a:buSzPct val="68000"/>
              <a:buFont typeface="Wingdings 3" pitchFamily="18" charset="2"/>
              <a:buNone/>
              <a:defRPr/>
            </a:pPr>
            <a:r>
              <a:rPr lang="es-ES" sz="3100" dirty="0" smtClean="0"/>
              <a:t>Marcelo </a:t>
            </a:r>
            <a:r>
              <a:rPr lang="es-ES" sz="3100" dirty="0" err="1" smtClean="0"/>
              <a:t>Cavalcanti</a:t>
            </a:r>
            <a:r>
              <a:rPr lang="es-ES" sz="3100" dirty="0" smtClean="0"/>
              <a:t> Guerra</a:t>
            </a:r>
            <a:endParaRPr lang="es-ES" sz="3100" dirty="0" smtClean="0">
              <a:ea typeface="+mn-ea"/>
            </a:endParaRPr>
          </a:p>
          <a:p>
            <a:pPr algn="ctr">
              <a:spcBef>
                <a:spcPts val="400"/>
              </a:spcBef>
              <a:buClr>
                <a:schemeClr val="hlink"/>
              </a:buClr>
              <a:buSzPct val="68000"/>
              <a:buFont typeface="Wingdings 3" pitchFamily="18" charset="2"/>
              <a:buNone/>
              <a:defRPr/>
            </a:pPr>
            <a:endParaRPr lang="es-ES" sz="3100" dirty="0" smtClean="0"/>
          </a:p>
          <a:p>
            <a:pPr algn="ctr">
              <a:spcBef>
                <a:spcPts val="400"/>
              </a:spcBef>
              <a:buClr>
                <a:schemeClr val="hlink"/>
              </a:buClr>
              <a:buSzPct val="68000"/>
              <a:buFont typeface="Wingdings 3" pitchFamily="18" charset="2"/>
              <a:buNone/>
              <a:defRPr/>
            </a:pPr>
            <a:endParaRPr lang="es-ES" sz="3100" dirty="0" smtClean="0">
              <a:ea typeface="+mn-ea"/>
            </a:endParaRPr>
          </a:p>
          <a:p>
            <a:pPr algn="ctr">
              <a:spcBef>
                <a:spcPts val="400"/>
              </a:spcBef>
              <a:buClr>
                <a:schemeClr val="hlink"/>
              </a:buClr>
              <a:buSzPct val="68000"/>
              <a:buFont typeface="Wingdings 3" pitchFamily="18" charset="2"/>
              <a:buNone/>
              <a:defRPr/>
            </a:pPr>
            <a:endParaRPr lang="es-ES" sz="3100" dirty="0" smtClean="0"/>
          </a:p>
          <a:p>
            <a:pPr algn="ctr">
              <a:spcBef>
                <a:spcPts val="400"/>
              </a:spcBef>
              <a:buClr>
                <a:schemeClr val="hlink"/>
              </a:buClr>
              <a:buSzPct val="68000"/>
              <a:buFont typeface="Wingdings 3" pitchFamily="18" charset="2"/>
              <a:buNone/>
              <a:defRPr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Recife, 21 de </a:t>
            </a:r>
            <a:r>
              <a:rPr lang="es-ES" sz="1400" dirty="0" err="1" smtClean="0">
                <a:latin typeface="Arial" pitchFamily="34" charset="0"/>
                <a:cs typeface="Arial" pitchFamily="34" charset="0"/>
              </a:rPr>
              <a:t>junho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de 2016.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1000132" cy="85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logomar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1357290" y="492163"/>
            <a:ext cx="65008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COMPORTAMENTO DOS PREÇOS PRATICADOS NO SETOR SUCROENERGÉTICO – ÚLTIMAS 04 SAFRAS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270554"/>
              </p:ext>
            </p:extLst>
          </p:nvPr>
        </p:nvGraphicFramePr>
        <p:xfrm>
          <a:off x="517197" y="2348880"/>
          <a:ext cx="811924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1" name="Planilha" r:id="rId5" imgW="6324489" imgH="2019221" progId="Excel.Sheet.12">
                  <p:embed/>
                </p:oleObj>
              </mc:Choice>
              <mc:Fallback>
                <p:oleObj name="Planilha" r:id="rId5" imgW="6324489" imgH="20192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197" y="2348880"/>
                        <a:ext cx="8119240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88369" y="5087428"/>
            <a:ext cx="496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Arial" pitchFamily="34" charset="0"/>
                <a:cs typeface="Arial" pitchFamily="34" charset="0"/>
              </a:rPr>
              <a:t>* IGMP: Setembro/12 – Setembro/15 = 17,51%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57224" cy="7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aixaDeTexto 15"/>
          <p:cNvSpPr txBox="1"/>
          <p:nvPr/>
        </p:nvSpPr>
        <p:spPr>
          <a:xfrm>
            <a:off x="2285984" y="357166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TERMINAL AÇUCAREIRO DE SUAPE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285852" y="1142984"/>
            <a:ext cx="6858048" cy="529375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O mais novo do Nordeste, já ocorrem investimentos para moderno terminal de açúcar refinado e cristal à 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grannel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, possibilitando-se a 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originação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de maior valor agregado em açúcar com destino ao norte da África, Mediterrâneo e Oriente Médio/Ásia, regiões, antes do painel da Organização Mundial do Comércio, movido por Brasil, Austrália e Tailândia em 2004/2005; supridas pela Europa (Antuérpia).</a:t>
            </a:r>
          </a:p>
          <a:p>
            <a:endParaRPr lang="pt-BR" sz="1400" b="1" dirty="0">
              <a:solidFill>
                <a:schemeClr val="bg1"/>
              </a:solidFill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O novo terminal de “branco” de Suape trará “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up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grades” logísticos efetivos, incrementando equação de vendas, seguramente mais estável e rentável, alicerçada em calados com mais de 15 metros de profundidade; bastante versátil para navios de várias modalidades, acarretando “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dispatch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”; prêmios pela rapidez de carregamento.</a:t>
            </a:r>
          </a:p>
          <a:p>
            <a:endParaRPr lang="pt-BR" sz="1400" b="1" dirty="0">
              <a:solidFill>
                <a:schemeClr val="bg1"/>
              </a:solidFill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O terminal – T.A.S. – Terminal Açucareiro de SUAPE, com capacidade estática de 160 mil tons e cadencia-hora de embarque de 750 toneladas, escoará branco à 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grannel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, permitindo também em seu pátio, o </a:t>
            </a:r>
            <a:r>
              <a:rPr lang="pt-BR" sz="1400" b="1" dirty="0" err="1">
                <a:solidFill>
                  <a:schemeClr val="bg1"/>
                </a:solidFill>
                <a:latin typeface="Arial" charset="0"/>
              </a:rPr>
              <a:t>estufamento</a:t>
            </a: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de  containers, bem como embarques de açúcar ensacado, constituindo-se assim em  terminal múltiplo (2 moegas de 300 toneladas</a:t>
            </a:r>
            <a:r>
              <a:rPr lang="pt-BR" sz="1400" b="1" dirty="0" smtClean="0">
                <a:solidFill>
                  <a:schemeClr val="bg1"/>
                </a:solidFill>
                <a:latin typeface="Arial" charset="0"/>
              </a:rPr>
              <a:t>). Ele pertence a OTT – ODEBRECHT TRANSPORT</a:t>
            </a:r>
            <a:endParaRPr lang="pt-BR" sz="1400" b="1" dirty="0">
              <a:solidFill>
                <a:schemeClr val="bg1"/>
              </a:solidFill>
              <a:latin typeface="Arial" charset="0"/>
            </a:endParaRPr>
          </a:p>
          <a:p>
            <a:endParaRPr lang="pt-BR" sz="1400" b="1" dirty="0">
              <a:solidFill>
                <a:schemeClr val="bg1"/>
              </a:solidFill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1400" b="1" dirty="0">
                <a:solidFill>
                  <a:schemeClr val="bg1"/>
                </a:solidFill>
                <a:latin typeface="Arial" charset="0"/>
              </a:rPr>
              <a:t> Os investimentos estimados estão na ordem de USD 60 (sessenta) milhões de dólares norte-americanos e dentro dos próximos três anos já deverá ocorrer o início de operações. A licitação foi aprovada em 30.12.2010.</a:t>
            </a: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aixaDeTexto 14"/>
          <p:cNvSpPr txBox="1"/>
          <p:nvPr/>
        </p:nvSpPr>
        <p:spPr>
          <a:xfrm>
            <a:off x="1857356" y="500042"/>
            <a:ext cx="5572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OBSERVAÇÕES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03163" y="980728"/>
            <a:ext cx="7643866" cy="56477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consumo mundial de açúcar deve crescer 2% ao ano, e é esperado um aumento de 40 milhões de toneladas até 2023 (ISO)</a:t>
            </a:r>
          </a:p>
          <a:p>
            <a:pPr algn="just">
              <a:buFont typeface="Wingdings" pitchFamily="2" charset="2"/>
              <a:buChar char="ü"/>
            </a:pPr>
            <a:endParaRPr lang="pt-BR" sz="1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logística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tem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sido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uma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grande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maneira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minimizar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neutralizar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parte dos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custos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mais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elevados</a:t>
            </a:r>
            <a:r>
              <a:rPr lang="en-US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en-US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Nordeste</a:t>
            </a:r>
            <a:endParaRPr lang="pt-BR" sz="1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1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uso econômico da biomassa pode trazer um valor significativo, aumentando a competitividade do etanol e do açúcar</a:t>
            </a:r>
          </a:p>
          <a:p>
            <a:pPr algn="just"/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Para Cogeração</a:t>
            </a:r>
          </a:p>
          <a:p>
            <a:pPr algn="just"/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Para Etanol 2G</a:t>
            </a:r>
          </a:p>
          <a:p>
            <a:pPr algn="just"/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Para Biogás &amp; </a:t>
            </a:r>
            <a:r>
              <a:rPr lang="pt-BR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biometano</a:t>
            </a: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(para </a:t>
            </a:r>
            <a:r>
              <a:rPr lang="pt-BR" sz="19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subustituição</a:t>
            </a: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do diesel)</a:t>
            </a:r>
          </a:p>
          <a:p>
            <a:pPr algn="just"/>
            <a:endParaRPr lang="pt-BR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consumo de etanol reduziu a emissão de gases de efeito estufa (GEE) em mais de 350 milhões de toneladas de CO2eq entre março de 2003 até meados de </a:t>
            </a: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1975 e 2013, o valor da gasolina substituída, a preços de mercado mundial, trouxe economia de US$ 279,6 bilhões.</a:t>
            </a:r>
            <a:endParaRPr lang="pt-BR" sz="19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ubtitle 2"/>
          <p:cNvSpPr>
            <a:spLocks/>
          </p:cNvSpPr>
          <p:nvPr/>
        </p:nvSpPr>
        <p:spPr bwMode="auto">
          <a:xfrm>
            <a:off x="1071538" y="378619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lIns="45720" rIns="45720"/>
          <a:lstStyle/>
          <a:p>
            <a:pPr marL="182563" indent="-182563" algn="ctr">
              <a:spcBef>
                <a:spcPct val="50000"/>
              </a:spcBef>
              <a:buClr>
                <a:schemeClr val="hlink"/>
              </a:buClr>
              <a:buSzPct val="90000"/>
              <a:buFont typeface="Wingdings 3" pitchFamily="18" charset="2"/>
              <a:buNone/>
              <a:tabLst>
                <a:tab pos="182563" algn="l"/>
              </a:tabLst>
              <a:defRPr/>
            </a:pPr>
            <a:endParaRPr lang="es-ES" sz="6300" b="1" dirty="0" smtClean="0">
              <a:ea typeface="+mn-ea"/>
            </a:endParaRPr>
          </a:p>
          <a:p>
            <a:pPr marL="182563" indent="-182563" algn="ctr">
              <a:spcBef>
                <a:spcPct val="50000"/>
              </a:spcBef>
              <a:buClr>
                <a:schemeClr val="hlink"/>
              </a:buClr>
              <a:buSzPct val="90000"/>
              <a:buFont typeface="Wingdings 3" pitchFamily="18" charset="2"/>
              <a:buNone/>
              <a:tabLst>
                <a:tab pos="182563" algn="l"/>
              </a:tabLst>
              <a:defRPr/>
            </a:pPr>
            <a:endParaRPr lang="es-ES" sz="6300" b="1" dirty="0" smtClean="0"/>
          </a:p>
          <a:p>
            <a:pPr marL="182563" indent="-182563" algn="ctr">
              <a:spcBef>
                <a:spcPct val="50000"/>
              </a:spcBef>
              <a:buClr>
                <a:schemeClr val="hlink"/>
              </a:buClr>
              <a:buSzPct val="90000"/>
              <a:buFont typeface="Wingdings 3" pitchFamily="18" charset="2"/>
              <a:buNone/>
              <a:tabLst>
                <a:tab pos="182563" algn="l"/>
              </a:tabLst>
              <a:defRPr/>
            </a:pPr>
            <a:endParaRPr lang="es-ES" sz="6300" b="1" dirty="0" smtClean="0">
              <a:ea typeface="+mn-ea"/>
            </a:endParaRPr>
          </a:p>
          <a:p>
            <a:pPr marL="182563" indent="-182563" algn="ctr">
              <a:spcBef>
                <a:spcPct val="50000"/>
              </a:spcBef>
              <a:buClr>
                <a:schemeClr val="hlink"/>
              </a:buClr>
              <a:buSzPct val="90000"/>
              <a:buFont typeface="Wingdings 3" pitchFamily="18" charset="2"/>
              <a:buNone/>
              <a:tabLst>
                <a:tab pos="182563" algn="l"/>
              </a:tabLst>
              <a:defRPr/>
            </a:pPr>
            <a:endParaRPr lang="es-ES" sz="6300" b="1" dirty="0">
              <a:ea typeface="+mn-ea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3571868" y="492919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200" dirty="0" smtClean="0"/>
          </a:p>
          <a:p>
            <a:pPr algn="ctr"/>
            <a:r>
              <a:rPr lang="pt-BR" sz="1200" dirty="0" smtClean="0"/>
              <a:t>mguerra@sindacucar.com.br</a:t>
            </a:r>
            <a:endParaRPr lang="pt-BR" sz="1200" dirty="0"/>
          </a:p>
        </p:txBody>
      </p:sp>
      <p:pic>
        <p:nvPicPr>
          <p:cNvPr id="9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57158" y="3929066"/>
            <a:ext cx="8385175" cy="143192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OBRIGADO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Marcelo Cavalcanti Guerra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/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Superintendente do </a:t>
            </a:r>
            <a:r>
              <a:rPr lang="pt-BR" sz="2000" b="1" u="sng" dirty="0" err="1" smtClean="0">
                <a:latin typeface="Arial" pitchFamily="34" charset="0"/>
                <a:cs typeface="Arial" pitchFamily="34" charset="0"/>
              </a:rPr>
              <a:t>Sindaçucar</a:t>
            </a:r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/PE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Sugar,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Ethanol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Bioelectricity</a:t>
            </a: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latin typeface="Arial" pitchFamily="34" charset="0"/>
                <a:cs typeface="Arial" pitchFamily="34" charset="0"/>
              </a:rPr>
            </a:b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Contato : 55-81-21377622-21377615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58023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 smtClean="0">
                <a:solidFill>
                  <a:srgbClr val="009900"/>
                </a:solidFill>
                <a:latin typeface="Arial" charset="0"/>
              </a:rPr>
              <a:t>O SETOR SUCROENERGÉTICO HOJE  </a:t>
            </a:r>
            <a:endParaRPr lang="pt-BR" sz="2000" b="1" dirty="0">
              <a:solidFill>
                <a:srgbClr val="0099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ESTRUTURA PRODUTIVA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371 Indústrias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PRODUTORES DE CANA – DE - AÇÚCAR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65.000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EMPREGOS DIRETOS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1,0 mi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PIB Setorial: 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US$ 48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bi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Exportações: 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US$ 15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bi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%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Matriz Energética: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16% (2ª fonte)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1º PRODUTOR MUNDIAL DE AÇÚCAR</a:t>
            </a:r>
            <a:endParaRPr lang="pt-BR" b="1" dirty="0">
              <a:solidFill>
                <a:srgbClr val="000000"/>
              </a:solidFill>
              <a:latin typeface="Arial" charset="0"/>
            </a:endParaRPr>
          </a:p>
          <a:p>
            <a:pPr lvl="1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25%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Produção mundial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 lvl="1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 50%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Exportações mundiais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2º PRODUTOR MUNDIAL DE ETANOL</a:t>
            </a:r>
            <a:endParaRPr lang="pt-BR" b="1" dirty="0">
              <a:solidFill>
                <a:srgbClr val="000000"/>
              </a:solidFill>
              <a:latin typeface="Arial" charset="0"/>
            </a:endParaRPr>
          </a:p>
          <a:p>
            <a:pPr lvl="1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20%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Produção mundial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 lvl="1"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 20%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Exportações mundiais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1844675"/>
            <a:ext cx="18224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5349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 smtClean="0">
                <a:solidFill>
                  <a:srgbClr val="009900"/>
                </a:solidFill>
                <a:latin typeface="Arial" charset="0"/>
              </a:rPr>
              <a:t>O SETOR SUCROENERGÉTICO HOJE – REGIÃO NORDESTE</a:t>
            </a:r>
            <a:endParaRPr lang="pt-BR" sz="2000" b="1" dirty="0">
              <a:solidFill>
                <a:srgbClr val="0099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ESTRUTURA PRODUTIVA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67 Indústrias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PRODUTORES DE CANA – DE - AÇÚCAR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25.000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EMPREGOS DIRETOS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330.000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CANA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61,26 Mi TM (Safra 2014/2015)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AÇÚCAR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3,5 Mi TM (Safra 2014/2015)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ETANOL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2,3 Mi M</a:t>
            </a:r>
            <a:r>
              <a:rPr lang="pt-BR" baseline="30000" dirty="0" smtClean="0">
                <a:solidFill>
                  <a:srgbClr val="000000"/>
                </a:solidFill>
                <a:latin typeface="Arial" charset="0"/>
              </a:rPr>
              <a:t>3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(Safra 2014/2015)</a:t>
            </a:r>
            <a:endParaRPr lang="pt-BR" baseline="300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1844675"/>
            <a:ext cx="18224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538609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 smtClean="0">
                <a:solidFill>
                  <a:srgbClr val="009900"/>
                </a:solidFill>
                <a:latin typeface="Arial" charset="0"/>
              </a:rPr>
              <a:t>O SETRO SUCROENERGÉTICO HOJE </a:t>
            </a:r>
            <a:r>
              <a:rPr lang="pt-BR" sz="2000" b="1" dirty="0">
                <a:solidFill>
                  <a:srgbClr val="009900"/>
                </a:solidFill>
                <a:latin typeface="Arial" charset="0"/>
              </a:rPr>
              <a:t>– </a:t>
            </a:r>
            <a:r>
              <a:rPr lang="pt-BR" sz="2000" b="1" dirty="0" smtClean="0">
                <a:solidFill>
                  <a:srgbClr val="009900"/>
                </a:solidFill>
                <a:latin typeface="Arial" charset="0"/>
              </a:rPr>
              <a:t>PERNAMBUCO</a:t>
            </a:r>
            <a:endParaRPr lang="pt-BR" sz="2000" b="1" dirty="0">
              <a:solidFill>
                <a:srgbClr val="0099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ESTRUTURA PRODUTIVA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15 Indústrias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PRODUTORES DE CANA – DE - AÇÚCAR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13.000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EMPREGOS DIRETOS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100.000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CANA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15,12 Mi TM (Safra 2014/2015)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AÇÚCAR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1,0 Mi TM (Safra 2014/2015)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endParaRPr lang="pt-BR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Clr>
                <a:srgbClr val="009900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Arial" charset="0"/>
              </a:rPr>
              <a:t>PRODUÇÃO DE ETANOL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: 386 Mil M</a:t>
            </a:r>
            <a:r>
              <a:rPr lang="pt-BR" baseline="30000" dirty="0" smtClean="0">
                <a:solidFill>
                  <a:srgbClr val="000000"/>
                </a:solidFill>
                <a:latin typeface="Arial" charset="0"/>
              </a:rPr>
              <a:t>3 </a:t>
            </a: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(Safra 2014/2015)</a:t>
            </a:r>
            <a:endParaRPr lang="pt-BR" baseline="300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1844675"/>
            <a:ext cx="18224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62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logomar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ângulo 19"/>
          <p:cNvSpPr/>
          <p:nvPr/>
        </p:nvSpPr>
        <p:spPr>
          <a:xfrm>
            <a:off x="1357290" y="357166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PRODUÇÃO DE CANA (TM )</a:t>
            </a:r>
          </a:p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BRASIL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– ÚLTIMAS 06 SAFRAS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141976"/>
              </p:ext>
            </p:extLst>
          </p:nvPr>
        </p:nvGraphicFramePr>
        <p:xfrm>
          <a:off x="869720" y="1372829"/>
          <a:ext cx="7475997" cy="5298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2" name="Planilha" r:id="rId5" imgW="7581856" imgH="6591221" progId="Excel.Sheet.8">
                  <p:embed/>
                </p:oleObj>
              </mc:Choice>
              <mc:Fallback>
                <p:oleObj name="Planilha" r:id="rId5" imgW="7581856" imgH="659122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9720" y="1372829"/>
                        <a:ext cx="7475997" cy="5298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57224" cy="7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714348" y="2071678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MELHORAMENTO GENÉTICO </a:t>
            </a:r>
          </a:p>
          <a:p>
            <a:pPr algn="ctr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UNIVERSIDADE FEDERAL RURAL DE PERNAMBUCO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57224" cy="7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000100" y="785794"/>
            <a:ext cx="7559675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pt-BR" sz="2800" b="1" dirty="0">
                <a:latin typeface="Arial" charset="0"/>
              </a:rPr>
              <a:t>RIDESA                                                              </a:t>
            </a:r>
            <a:r>
              <a:rPr lang="pt-BR" sz="1600" b="1" dirty="0" smtClean="0">
                <a:latin typeface="Arial" charset="0"/>
              </a:rPr>
              <a:t>Rede Interuniversitária para o Desenvolvimento do Setor </a:t>
            </a:r>
            <a:r>
              <a:rPr lang="pt-BR" sz="1600" b="1" dirty="0" err="1" smtClean="0">
                <a:latin typeface="Arial" charset="0"/>
              </a:rPr>
              <a:t>Sucroenergético</a:t>
            </a:r>
            <a:endParaRPr lang="pt-BR" sz="1600" b="1" dirty="0">
              <a:latin typeface="Arial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2481263" y="2420938"/>
            <a:ext cx="4178300" cy="295275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AFFF6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843213" y="2924175"/>
            <a:ext cx="34575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400" b="1" dirty="0">
                <a:solidFill>
                  <a:srgbClr val="006600"/>
                </a:solidFill>
                <a:latin typeface="Arial" charset="0"/>
              </a:rPr>
              <a:t>REDE RIDESA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0496" y="1428737"/>
            <a:ext cx="1149353" cy="1000132"/>
            <a:chOff x="2426" y="709"/>
            <a:chExt cx="908" cy="869"/>
          </a:xfrm>
        </p:grpSpPr>
        <p:pic>
          <p:nvPicPr>
            <p:cNvPr id="16" name="Picture 9" descr="ufrpe transparente"/>
            <p:cNvPicPr>
              <a:picLocks noChangeAspect="1" noChangeArrowheads="1"/>
            </p:cNvPicPr>
            <p:nvPr/>
          </p:nvPicPr>
          <p:blipFill>
            <a:blip r:embed="rId4" cstate="print"/>
            <a:srcRect l="21458" r="16684"/>
            <a:stretch>
              <a:fillRect/>
            </a:stretch>
          </p:blipFill>
          <p:spPr bwMode="auto">
            <a:xfrm>
              <a:off x="2574" y="709"/>
              <a:ext cx="610" cy="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2426" y="1347"/>
              <a:ext cx="9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b="1">
                  <a:latin typeface="Arial" charset="0"/>
                </a:rPr>
                <a:t>UFRPE</a:t>
              </a:r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6156325" y="1844675"/>
            <a:ext cx="846138" cy="1308100"/>
            <a:chOff x="2628" y="845"/>
            <a:chExt cx="533" cy="824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2661" y="1438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>
                  <a:latin typeface="Arial" charset="0"/>
                </a:rPr>
                <a:t>UFAL</a:t>
              </a:r>
            </a:p>
          </p:txBody>
        </p:sp>
        <p:pic>
          <p:nvPicPr>
            <p:cNvPr id="22" name="Picture 5" descr="logo_ufal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28" y="845"/>
              <a:ext cx="504" cy="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732588" y="3141663"/>
            <a:ext cx="725487" cy="1366837"/>
            <a:chOff x="4241" y="1979"/>
            <a:chExt cx="457" cy="861"/>
          </a:xfrm>
        </p:grpSpPr>
        <p:pic>
          <p:nvPicPr>
            <p:cNvPr id="24" name="Picture 16" descr="index_r1_c1"/>
            <p:cNvPicPr>
              <a:picLocks noChangeAspect="1" noChangeArrowheads="1"/>
            </p:cNvPicPr>
            <p:nvPr/>
          </p:nvPicPr>
          <p:blipFill>
            <a:blip r:embed="rId6">
              <a:lum bright="6000" contrast="18000"/>
            </a:blip>
            <a:srcRect l="6689" t="22891" r="84442" b="16006"/>
            <a:stretch>
              <a:fillRect/>
            </a:stretch>
          </p:blipFill>
          <p:spPr bwMode="auto">
            <a:xfrm>
              <a:off x="4241" y="1979"/>
              <a:ext cx="457" cy="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4290" y="2609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dirty="0">
                  <a:latin typeface="Arial" charset="0"/>
                </a:rPr>
                <a:t>UFS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6143636" y="4929198"/>
            <a:ext cx="1368425" cy="1303337"/>
            <a:chOff x="4422" y="1842"/>
            <a:chExt cx="862" cy="821"/>
          </a:xfrm>
        </p:grpSpPr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4694" y="243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>
                  <a:latin typeface="Arial" charset="0"/>
                </a:rPr>
                <a:t>UFV</a:t>
              </a:r>
            </a:p>
          </p:txBody>
        </p:sp>
        <p:pic>
          <p:nvPicPr>
            <p:cNvPr id="28" name="Picture 20" descr="imagem"/>
            <p:cNvPicPr>
              <a:picLocks noChangeAspect="1" noChangeArrowheads="1"/>
            </p:cNvPicPr>
            <p:nvPr/>
          </p:nvPicPr>
          <p:blipFill>
            <a:blip r:embed="rId7"/>
            <a:srcRect r="1598" b="3787"/>
            <a:stretch>
              <a:fillRect/>
            </a:stretch>
          </p:blipFill>
          <p:spPr bwMode="auto">
            <a:xfrm>
              <a:off x="4422" y="1842"/>
              <a:ext cx="862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" name="Picture 7" descr="logoufp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79850" y="5373688"/>
            <a:ext cx="13843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6" descr="logo%2520ufscar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403350" y="4797425"/>
            <a:ext cx="17272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258888" y="3394075"/>
            <a:ext cx="1441450" cy="1193800"/>
            <a:chOff x="793" y="2138"/>
            <a:chExt cx="908" cy="752"/>
          </a:xfrm>
        </p:grpSpPr>
        <p:pic>
          <p:nvPicPr>
            <p:cNvPr id="32" name="Picture 27" descr="topprincipal_12">
              <a:hlinkClick r:id="rId11"/>
            </p:cNvPr>
            <p:cNvPicPr>
              <a:picLocks noChangeAspect="1" noChangeArrowheads="1"/>
            </p:cNvPicPr>
            <p:nvPr/>
          </p:nvPicPr>
          <p:blipFill>
            <a:blip r:embed="rId12"/>
            <a:srcRect t="2100" b="32323"/>
            <a:stretch>
              <a:fillRect/>
            </a:stretch>
          </p:blipFill>
          <p:spPr bwMode="auto">
            <a:xfrm>
              <a:off x="975" y="2138"/>
              <a:ext cx="566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Text Box 28"/>
            <p:cNvSpPr txBox="1">
              <a:spLocks noChangeArrowheads="1"/>
            </p:cNvSpPr>
            <p:nvPr/>
          </p:nvSpPr>
          <p:spPr bwMode="auto">
            <a:xfrm>
              <a:off x="793" y="2659"/>
              <a:ext cx="9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b="1">
                  <a:latin typeface="Arial" charset="0"/>
                </a:rPr>
                <a:t>UFG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971675" y="1700213"/>
            <a:ext cx="1304925" cy="1474787"/>
            <a:chOff x="430" y="890"/>
            <a:chExt cx="908" cy="1026"/>
          </a:xfrm>
        </p:grpSpPr>
        <p:pic>
          <p:nvPicPr>
            <p:cNvPr id="35" name="Picture 24" descr="logo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76" y="890"/>
              <a:ext cx="79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430" y="1661"/>
              <a:ext cx="90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b="1">
                  <a:latin typeface="Arial" charset="0"/>
                </a:rPr>
                <a:t>UFRRJ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57224" cy="7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785794"/>
            <a:ext cx="1441450" cy="1379538"/>
            <a:chOff x="2426" y="709"/>
            <a:chExt cx="908" cy="869"/>
          </a:xfrm>
        </p:grpSpPr>
        <p:pic>
          <p:nvPicPr>
            <p:cNvPr id="8" name="Picture 4" descr="ufrpe transparente"/>
            <p:cNvPicPr>
              <a:picLocks noChangeAspect="1" noChangeArrowheads="1"/>
            </p:cNvPicPr>
            <p:nvPr/>
          </p:nvPicPr>
          <p:blipFill>
            <a:blip r:embed="rId4" cstate="print"/>
            <a:srcRect l="21458" r="16684"/>
            <a:stretch>
              <a:fillRect/>
            </a:stretch>
          </p:blipFill>
          <p:spPr bwMode="auto">
            <a:xfrm>
              <a:off x="2574" y="709"/>
              <a:ext cx="610" cy="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2426" y="1347"/>
              <a:ext cx="9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b="1" dirty="0">
                  <a:latin typeface="Arial" charset="0"/>
                </a:rPr>
                <a:t>UFRPE</a:t>
              </a:r>
            </a:p>
          </p:txBody>
        </p:sp>
      </p:grp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71604" y="928670"/>
            <a:ext cx="5924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latin typeface="Arial" charset="0"/>
              </a:rPr>
              <a:t>Universidade Federal Rural de Pernambuco</a:t>
            </a:r>
          </a:p>
          <a:p>
            <a:pPr algn="ctr"/>
            <a:r>
              <a:rPr lang="pt-BR" b="1" dirty="0">
                <a:latin typeface="Arial" charset="0"/>
              </a:rPr>
              <a:t>RIDESA – Variedades RB</a:t>
            </a:r>
          </a:p>
          <a:p>
            <a:pPr algn="ctr"/>
            <a:r>
              <a:rPr lang="pt-BR" b="1" dirty="0">
                <a:latin typeface="Arial" charset="0"/>
              </a:rPr>
              <a:t>Estação Experimental de </a:t>
            </a:r>
            <a:r>
              <a:rPr lang="pt-BR" b="1" dirty="0" err="1">
                <a:latin typeface="Arial" charset="0"/>
              </a:rPr>
              <a:t>Cana-de-açúcar</a:t>
            </a:r>
            <a:r>
              <a:rPr lang="pt-BR" b="1" dirty="0">
                <a:latin typeface="Arial" charset="0"/>
              </a:rPr>
              <a:t> do Carpina</a:t>
            </a: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143116"/>
            <a:ext cx="7781925" cy="375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635375" y="62372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 err="1">
                <a:latin typeface="Arial" charset="0"/>
              </a:rPr>
              <a:t>A</a:t>
            </a:r>
            <a:r>
              <a:rPr lang="pt-BR" sz="2000" b="1" dirty="0" err="1" smtClean="0">
                <a:latin typeface="Arial" charset="0"/>
              </a:rPr>
              <a:t>rea</a:t>
            </a:r>
            <a:r>
              <a:rPr lang="pt-BR" sz="2000" b="1" dirty="0">
                <a:latin typeface="Arial" charset="0"/>
              </a:rPr>
              <a:t>: 260 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4860032" y="587727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1166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b="1" dirty="0" smtClean="0"/>
          </a:p>
          <a:p>
            <a:endParaRPr lang="es-CR" dirty="0"/>
          </a:p>
        </p:txBody>
      </p:sp>
      <p:pic>
        <p:nvPicPr>
          <p:cNvPr id="19" name="Picture 8" descr="recorte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0" y="6199187"/>
            <a:ext cx="3886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logomar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0419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1357290" y="492163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BALANÇO MUNDIAL DE AÇÚCAR  </a:t>
            </a:r>
          </a:p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EXCEDENTE / DÉFICIT</a:t>
            </a:r>
          </a:p>
        </p:txBody>
      </p:sp>
      <p:graphicFrame>
        <p:nvGraphicFramePr>
          <p:cNvPr id="12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890826"/>
              </p:ext>
            </p:extLst>
          </p:nvPr>
        </p:nvGraphicFramePr>
        <p:xfrm>
          <a:off x="1142493" y="1506555"/>
          <a:ext cx="6930451" cy="476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85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5451</TotalTime>
  <Words>701</Words>
  <Application>Microsoft Office PowerPoint</Application>
  <PresentationFormat>Apresentação na tela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Flujo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krodriguez</dc:creator>
  <cp:lastModifiedBy>Reginaldo</cp:lastModifiedBy>
  <cp:revision>399</cp:revision>
  <cp:lastPrinted>2016-06-17T17:49:22Z</cp:lastPrinted>
  <dcterms:created xsi:type="dcterms:W3CDTF">2013-08-03T21:43:18Z</dcterms:created>
  <dcterms:modified xsi:type="dcterms:W3CDTF">2016-06-17T17:54:19Z</dcterms:modified>
</cp:coreProperties>
</file>