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handoutMasterIdLst>
    <p:handoutMasterId r:id="rId25"/>
  </p:handoutMasterIdLst>
  <p:sldIdLst>
    <p:sldId id="257" r:id="rId2"/>
    <p:sldId id="383" r:id="rId3"/>
    <p:sldId id="384" r:id="rId4"/>
    <p:sldId id="385" r:id="rId5"/>
    <p:sldId id="389" r:id="rId6"/>
    <p:sldId id="388" r:id="rId7"/>
    <p:sldId id="387" r:id="rId8"/>
    <p:sldId id="386" r:id="rId9"/>
    <p:sldId id="379" r:id="rId10"/>
    <p:sldId id="262" r:id="rId11"/>
    <p:sldId id="339" r:id="rId12"/>
    <p:sldId id="300" r:id="rId13"/>
    <p:sldId id="303" r:id="rId14"/>
    <p:sldId id="304" r:id="rId15"/>
    <p:sldId id="349" r:id="rId16"/>
    <p:sldId id="305" r:id="rId17"/>
    <p:sldId id="369" r:id="rId18"/>
    <p:sldId id="353" r:id="rId19"/>
    <p:sldId id="359" r:id="rId20"/>
    <p:sldId id="371" r:id="rId21"/>
    <p:sldId id="335" r:id="rId22"/>
    <p:sldId id="391" r:id="rId23"/>
    <p:sldId id="260" r:id="rId24"/>
  </p:sldIdLst>
  <p:sldSz cx="9144000" cy="6858000" type="screen4x3"/>
  <p:notesSz cx="6858000" cy="9710738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E4086-8E2E-42A2-BC0C-FCCA4A52BD1A}" type="datetimeFigureOut">
              <a:rPr lang="pt-BR" smtClean="0"/>
              <a:pPr/>
              <a:t>22/9/2014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46CCC-FD5D-4A4F-8CCD-A44629C39F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22/09/2014</a:t>
            </a:fld>
            <a:endParaRPr lang="es-C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22/09/2014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22/09/2014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22/09/2014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22/09/2014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22/09/2014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22/09/2014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22/09/2014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22/09/2014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22/09/2014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22/09/2014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/>
              <a:pPr/>
              <a:t>22/09/2014</a:t>
            </a:fld>
            <a:endParaRPr lang="es-C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google.com.br/imgres?imgurl=http://www.tqnyc.org/2006/NYC062731//Itaipu.jpg&amp;imgrefurl=http://www.tqnyc.org/2006/NYC062731//itaipudam.html&amp;h=462&amp;w=604&amp;sz=115&amp;tbnid=pL8gj1vW5Yg7bM::&amp;tbnh=103&amp;tbnw=135&amp;prev=/images?q=itaipu&amp;hl=pt-BR&amp;usg=__ENfiF1wlx6XkdxVsIc3VGd3EAME=&amp;sa=X&amp;oi=image_result&amp;resnum=6&amp;ct=image&amp;cd=1" TargetMode="External"/><Relationship Id="rId5" Type="http://schemas.openxmlformats.org/officeDocument/2006/relationships/oleObject" Target="../embeddings/Planilha_do_Microsoft_Office_Excel_97-20031.xls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>
            <a:spLocks/>
          </p:cNvSpPr>
          <p:nvPr/>
        </p:nvSpPr>
        <p:spPr bwMode="auto">
          <a:xfrm>
            <a:off x="1285852" y="1071546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45720" rIns="45720"/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90000"/>
              <a:buFont typeface="Wingdings 3" pitchFamily="18" charset="2"/>
              <a:buNone/>
              <a:defRPr/>
            </a:pPr>
            <a:r>
              <a:rPr lang="es-ES" sz="3200" b="1" dirty="0" smtClean="0">
                <a:solidFill>
                  <a:srgbClr val="FEC944"/>
                </a:solidFill>
              </a:rPr>
              <a:t>ETANOL </a:t>
            </a:r>
          </a:p>
          <a:p>
            <a:pPr algn="ctr">
              <a:spcBef>
                <a:spcPct val="50000"/>
              </a:spcBef>
              <a:buClr>
                <a:schemeClr val="hlink"/>
              </a:buClr>
              <a:buSzPct val="90000"/>
              <a:buFont typeface="Wingdings 3" pitchFamily="18" charset="2"/>
              <a:buNone/>
              <a:defRPr/>
            </a:pPr>
            <a:r>
              <a:rPr lang="es-ES" sz="3200" b="1" dirty="0" smtClean="0">
                <a:solidFill>
                  <a:srgbClr val="FEC944"/>
                </a:solidFill>
              </a:rPr>
              <a:t>A ENERGIA LIMPA DO DESENVOLVIMENTO</a:t>
            </a:r>
            <a:r>
              <a:rPr lang="es-ES" sz="3200" b="1" dirty="0" smtClean="0">
                <a:solidFill>
                  <a:srgbClr val="FEC944"/>
                </a:solidFill>
                <a:ea typeface="+mn-ea"/>
              </a:rPr>
              <a:t> </a:t>
            </a:r>
            <a:endParaRPr lang="es-ES" sz="3200" b="1" dirty="0">
              <a:solidFill>
                <a:srgbClr val="FEC944"/>
              </a:solidFill>
              <a:ea typeface="+mn-ea"/>
            </a:endParaRPr>
          </a:p>
        </p:txBody>
      </p:sp>
      <p:sp>
        <p:nvSpPr>
          <p:cNvPr id="12" name="Subtitle 2"/>
          <p:cNvSpPr>
            <a:spLocks/>
          </p:cNvSpPr>
          <p:nvPr/>
        </p:nvSpPr>
        <p:spPr bwMode="auto">
          <a:xfrm>
            <a:off x="1907704" y="3789040"/>
            <a:ext cx="5857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hlink"/>
              </a:buClr>
              <a:buSzPct val="68000"/>
              <a:buFont typeface="Wingdings 3" pitchFamily="18" charset="2"/>
              <a:buNone/>
              <a:defRPr/>
            </a:pPr>
            <a:r>
              <a:rPr lang="es-ES" sz="3100" dirty="0" smtClean="0"/>
              <a:t>Renato Augusto </a:t>
            </a:r>
            <a:r>
              <a:rPr lang="es-ES" sz="3100" dirty="0" err="1" smtClean="0"/>
              <a:t>Pontes</a:t>
            </a:r>
            <a:r>
              <a:rPr lang="es-ES" sz="3100" dirty="0" smtClean="0"/>
              <a:t> </a:t>
            </a:r>
            <a:r>
              <a:rPr lang="es-ES" sz="3100" dirty="0" err="1" smtClean="0"/>
              <a:t>Cunha</a:t>
            </a:r>
            <a:endParaRPr lang="es-ES" sz="3100" dirty="0" smtClean="0">
              <a:ea typeface="+mn-ea"/>
            </a:endParaRPr>
          </a:p>
          <a:p>
            <a:pPr algn="ctr">
              <a:spcBef>
                <a:spcPts val="400"/>
              </a:spcBef>
              <a:buClr>
                <a:schemeClr val="hlink"/>
              </a:buClr>
              <a:buSzPct val="68000"/>
              <a:buFont typeface="Wingdings 3" pitchFamily="18" charset="2"/>
              <a:buNone/>
              <a:defRPr/>
            </a:pPr>
            <a:endParaRPr lang="es-ES" sz="3100" dirty="0" smtClean="0"/>
          </a:p>
          <a:p>
            <a:pPr algn="ctr">
              <a:spcBef>
                <a:spcPts val="400"/>
              </a:spcBef>
              <a:buClr>
                <a:schemeClr val="hlink"/>
              </a:buClr>
              <a:buSzPct val="68000"/>
              <a:buFont typeface="Wingdings 3" pitchFamily="18" charset="2"/>
              <a:buNone/>
              <a:defRPr/>
            </a:pPr>
            <a:endParaRPr lang="es-ES" sz="3100" dirty="0" smtClean="0">
              <a:ea typeface="+mn-ea"/>
            </a:endParaRPr>
          </a:p>
          <a:p>
            <a:pPr algn="ctr">
              <a:spcBef>
                <a:spcPts val="400"/>
              </a:spcBef>
              <a:buClr>
                <a:schemeClr val="hlink"/>
              </a:buClr>
              <a:buSzPct val="68000"/>
              <a:buFont typeface="Wingdings 3" pitchFamily="18" charset="2"/>
              <a:buNone/>
              <a:defRPr/>
            </a:pPr>
            <a:endParaRPr lang="es-ES" sz="3100" dirty="0" smtClean="0"/>
          </a:p>
          <a:p>
            <a:pPr algn="ctr">
              <a:spcBef>
                <a:spcPts val="400"/>
              </a:spcBef>
              <a:buClr>
                <a:schemeClr val="hlink"/>
              </a:buClr>
              <a:buSzPct val="68000"/>
              <a:buFont typeface="Wingdings 3" pitchFamily="18" charset="2"/>
              <a:buNone/>
              <a:defRPr/>
            </a:pPr>
            <a:r>
              <a:rPr lang="es-ES" sz="1000" dirty="0" smtClean="0"/>
              <a:t>Recife, 23 de </a:t>
            </a:r>
            <a:r>
              <a:rPr lang="es-ES" sz="1000" dirty="0" err="1" smtClean="0"/>
              <a:t>setembro</a:t>
            </a:r>
            <a:r>
              <a:rPr lang="es-ES" sz="1000" dirty="0" smtClean="0"/>
              <a:t> de 2014.</a:t>
            </a:r>
            <a:endParaRPr lang="es-ES" sz="1000" dirty="0">
              <a:ea typeface="+mn-ea"/>
            </a:endParaRPr>
          </a:p>
        </p:txBody>
      </p:sp>
      <p:pic>
        <p:nvPicPr>
          <p:cNvPr id="2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42910" y="1285860"/>
            <a:ext cx="7993062" cy="5349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</a:rPr>
              <a:t>O SETOR SUCROENERGÉTICO HOJE – REGIÃO NORDESTE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ESTRUTURA PRODUTIVA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77 Unidades Produtoras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PRODUTORES DE CANA – DE –AÇÚCAR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25.000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EMPREGOS DIRETOS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Cerca de 330.000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PRODUÇÃO DE CANA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DE 57 A 63 Milhões Tons.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PRDOUÇÃO DE AÇÚCAR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4,6 Milhões Tons. (Safra 2010/2011)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PRODUÇÃO DE ETANOL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1,9 Milhões M</a:t>
            </a:r>
            <a:r>
              <a:rPr kumimoji="0" lang="pt-BR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3 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(Safra 2010/2011)</a:t>
            </a:r>
            <a:endParaRPr kumimoji="0" lang="pt-BR" sz="18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214422"/>
            <a:ext cx="7467596" cy="50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000100" y="1714486"/>
          <a:ext cx="7000925" cy="4500594"/>
        </p:xfrm>
        <a:graphic>
          <a:graphicData uri="http://schemas.openxmlformats.org/drawingml/2006/table">
            <a:tbl>
              <a:tblPr/>
              <a:tblGrid>
                <a:gridCol w="855419"/>
                <a:gridCol w="464290"/>
                <a:gridCol w="1257803"/>
                <a:gridCol w="1249360"/>
                <a:gridCol w="540265"/>
                <a:gridCol w="1316894"/>
                <a:gridCol w="1316894"/>
              </a:tblGrid>
              <a:tr h="642942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ANIDRO (M3)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HIDRATADO (M3)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ANO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PRODUÇÃO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CONSUMO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PRODUÇÃO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CONSUMO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9.693.072,00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10.341.315,00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13.762.534,00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11.754.963,00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8.623.622,00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9.924.428,00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14.077.260,00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9.850.180,00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8.025.559,00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7.098.251,00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19.574.260,00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10.899.221,00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7.065.250,00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5.968.733,00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18.625.675,00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15.074.300,00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9.630.574,00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5.081.818,00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18.058.226,00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16.470.948,00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857356" y="714356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PRODUÇÃO / CONSUMO ETANOL BRASIL</a:t>
            </a:r>
          </a:p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ÚLTIMOS 5 ANOS</a:t>
            </a:r>
            <a:endParaRPr lang="pt-B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71538" y="6286520"/>
            <a:ext cx="1643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latin typeface="Arial" pitchFamily="34" charset="0"/>
                <a:cs typeface="Arial" pitchFamily="34" charset="0"/>
              </a:rPr>
              <a:t>Fonte: ANP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71546"/>
            <a:ext cx="7586687" cy="51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6143644"/>
            <a:ext cx="26765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1643050"/>
            <a:ext cx="9144000" cy="3886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142984"/>
            <a:ext cx="7715304" cy="514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643050"/>
            <a:ext cx="6786610" cy="447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000728" y="615011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latin typeface="Arial" pitchFamily="34" charset="0"/>
                <a:cs typeface="Arial" pitchFamily="34" charset="0"/>
              </a:rPr>
              <a:t>Legenda: </a:t>
            </a:r>
          </a:p>
          <a:p>
            <a:r>
              <a:rPr lang="pt-BR" sz="800" dirty="0" smtClean="0">
                <a:latin typeface="Arial" pitchFamily="34" charset="0"/>
                <a:cs typeface="Arial" pitchFamily="34" charset="0"/>
              </a:rPr>
              <a:t>CO2 – Dióxido de Carbono;</a:t>
            </a:r>
          </a:p>
          <a:p>
            <a:r>
              <a:rPr lang="pt-BR" sz="800" dirty="0" err="1" smtClean="0">
                <a:latin typeface="Arial" pitchFamily="34" charset="0"/>
                <a:cs typeface="Arial" pitchFamily="34" charset="0"/>
              </a:rPr>
              <a:t>Sox</a:t>
            </a:r>
            <a:r>
              <a:rPr lang="pt-BR" sz="800" dirty="0" smtClean="0">
                <a:latin typeface="Arial" pitchFamily="34" charset="0"/>
                <a:cs typeface="Arial" pitchFamily="34" charset="0"/>
              </a:rPr>
              <a:t> – Óxido de Enxofre;</a:t>
            </a:r>
          </a:p>
          <a:p>
            <a:r>
              <a:rPr lang="pt-BR" sz="800" dirty="0" smtClean="0">
                <a:latin typeface="Arial" pitchFamily="34" charset="0"/>
                <a:cs typeface="Arial" pitchFamily="34" charset="0"/>
              </a:rPr>
              <a:t>MP – Material Particulado</a:t>
            </a:r>
          </a:p>
          <a:p>
            <a:r>
              <a:rPr lang="pt-BR" sz="800" dirty="0" smtClean="0">
                <a:latin typeface="Arial" pitchFamily="34" charset="0"/>
                <a:cs typeface="Arial" pitchFamily="34" charset="0"/>
              </a:rPr>
              <a:t>COV – Compostos Orgânicos Voláteis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5928" y="1571612"/>
            <a:ext cx="6706534" cy="429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2000232" y="142873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VANTAGENS AMBIENTAIS DO ETANOL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2143116"/>
            <a:ext cx="7643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uso do etanol como combustível traz vantagens em diferentes aspectos. Entre as suas grandes qualidades, está o fato de ele ser renovável, limpo e  </a:t>
            </a:r>
            <a:r>
              <a:rPr lang="pt-BR" dirty="0" err="1" smtClean="0"/>
              <a:t>autossustentável</a:t>
            </a:r>
            <a:r>
              <a:rPr lang="pt-BR" dirty="0" smtClean="0"/>
              <a:t>. Isso confere ao combustível diversas vantagens.</a:t>
            </a:r>
          </a:p>
          <a:p>
            <a:endParaRPr lang="pt-BR" dirty="0" smtClean="0"/>
          </a:p>
          <a:p>
            <a:r>
              <a:rPr lang="pt-BR" dirty="0" smtClean="0"/>
              <a:t>REDUÇÃO DE POLUENTES:</a:t>
            </a:r>
          </a:p>
          <a:p>
            <a:r>
              <a:rPr lang="pt-BR" dirty="0" smtClean="0"/>
              <a:t>Segundo dados EIA (Agência Americana de Planejamento Energético), a utilização de etanol produzido através da cana-de-açúcar reduz em média 89% a emissão de gases responsáveis pelo efeito estufa, se comparado com a gasolina. O etanol de outras fontes também contribuem à diminuição do problema, porém em menor escala, sendo 46% a redução do etanol produzido por beterraba e 31% no etanol de grãos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No tocante à saúde pública, o uso do etanol em grandes cidades, vem reduzindo os gastos públicos de saúde com problemas associados a poluição do ar.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643050"/>
            <a:ext cx="7000924" cy="461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571604" y="1142984"/>
            <a:ext cx="3595856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Bioeletricidade</a:t>
            </a:r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considerações</a:t>
            </a:r>
            <a:endParaRPr lang="pt-BR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28596" y="1785926"/>
            <a:ext cx="6229896" cy="338554"/>
          </a:xfrm>
          <a:prstGeom prst="rect">
            <a:avLst/>
          </a:prstGeom>
          <a:solidFill>
            <a:srgbClr val="0033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FFFFFF"/>
                </a:solidFill>
                <a:latin typeface="Calibri" pitchFamily="34" charset="0"/>
              </a:rPr>
              <a:t>Qual será a participação da bioeletricidade na matriz energética?</a:t>
            </a:r>
          </a:p>
        </p:txBody>
      </p:sp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214282" y="2357430"/>
          <a:ext cx="7786742" cy="3857652"/>
        </p:xfrm>
        <a:graphic>
          <a:graphicData uri="http://schemas.openxmlformats.org/presentationml/2006/ole">
            <p:oleObj spid="_x0000_s50178" r:id="rId5" imgW="8419306" imgH="4651651" progId="Excel.Sheet.8">
              <p:embed/>
            </p:oleObj>
          </a:graphicData>
        </a:graphic>
      </p:graphicFrame>
      <p:sp>
        <p:nvSpPr>
          <p:cNvPr id="14" name="Elipse 13"/>
          <p:cNvSpPr/>
          <p:nvPr/>
        </p:nvSpPr>
        <p:spPr>
          <a:xfrm>
            <a:off x="1643042" y="2500306"/>
            <a:ext cx="3456384" cy="1008112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0000"/>
                </a:solidFill>
              </a:rPr>
              <a:t>Chegaremos a 2, 3, 4 mil MW médios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4500562" y="2428868"/>
            <a:ext cx="647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72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?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2143108" y="3500438"/>
            <a:ext cx="1571636" cy="155416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endCxn id="14" idx="4"/>
          </p:cNvCxnSpPr>
          <p:nvPr/>
        </p:nvCxnSpPr>
        <p:spPr>
          <a:xfrm rot="5400000" flipH="1" flipV="1">
            <a:off x="1984081" y="3667445"/>
            <a:ext cx="1546180" cy="122812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 flipH="1" flipV="1">
            <a:off x="1723218" y="3920328"/>
            <a:ext cx="1554160" cy="71438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rot="5400000" flipH="1" flipV="1">
            <a:off x="1544623" y="4027485"/>
            <a:ext cx="1625598" cy="428628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rot="5400000">
            <a:off x="1035819" y="5179231"/>
            <a:ext cx="1285884" cy="9286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285720" y="6072206"/>
            <a:ext cx="4248150" cy="62547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rgbClr val="FFFFFF"/>
                </a:solidFill>
              </a:rPr>
              <a:t>Realizado 2012: só 1.400 MW médios</a:t>
            </a:r>
          </a:p>
        </p:txBody>
      </p:sp>
      <p:pic>
        <p:nvPicPr>
          <p:cNvPr id="35" name="Picture 7" descr="http://www.tqnyc.org/2006/NYC062731//itaipudam.html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214686"/>
            <a:ext cx="17033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215074" y="4000504"/>
            <a:ext cx="1703388" cy="1384300"/>
          </a:xfrm>
          <a:prstGeom prst="rect">
            <a:avLst/>
          </a:prstGeom>
          <a:solidFill>
            <a:srgbClr val="C000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mais de </a:t>
            </a:r>
            <a:r>
              <a:rPr lang="pt-BR" sz="1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três Belo Monte 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em energia</a:t>
            </a:r>
          </a:p>
          <a:p>
            <a:pPr algn="ctr"/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ou </a:t>
            </a:r>
          </a:p>
          <a:p>
            <a:pPr algn="ctr"/>
            <a:r>
              <a:rPr lang="pt-BR" sz="14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duas Itaipu 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em capacidade instalada </a:t>
            </a:r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 flipH="1" flipV="1">
            <a:off x="6143636" y="3071810"/>
            <a:ext cx="504825" cy="30321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pt-BR" sz="1400">
              <a:solidFill>
                <a:srgbClr val="BBE0E3">
                  <a:lumMod val="75000"/>
                </a:srgbClr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4643438" y="6215082"/>
            <a:ext cx="3357586" cy="646331"/>
          </a:xfrm>
          <a:prstGeom prst="rect">
            <a:avLst/>
          </a:prstGeom>
          <a:solidFill>
            <a:srgbClr val="FFFFCC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rgbClr val="00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Política setorial de longo prazo</a:t>
            </a:r>
          </a:p>
          <a:p>
            <a:pPr algn="ctr">
              <a:defRPr/>
            </a:pPr>
            <a:r>
              <a:rPr lang="pt-BR" sz="1200" b="1" dirty="0">
                <a:solidFill>
                  <a:srgbClr val="00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Estímulo para investir em bioeletricidade, etanol e açúcar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31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8313" y="765175"/>
            <a:ext cx="835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CRONOLOGIA DAS PRINCIPAIS MUTAÇÕES NO SETOR SUCROENERGÉTICO DESDE 1960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85786" y="1546225"/>
            <a:ext cx="7777163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1950/1960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Consolidação do setor na Região Centro-Sul</a:t>
            </a:r>
          </a:p>
          <a:p>
            <a:pPr>
              <a:spcBef>
                <a:spcPct val="50000"/>
              </a:spcBef>
            </a:pP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1965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Promulgação da Lei nº 4870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Sistema da Pagamento da Cana pelo Teor de </a:t>
            </a:r>
            <a:r>
              <a:rPr lang="pt-BR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Sacarose-PCTS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1965/1966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Grave crise de superprodução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1971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Subsídio de equalização para o Nordeste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1973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Primeira  choque (crise) do petróleo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FUNPROÇÚCAR, modernização das Usinas</a:t>
            </a:r>
          </a:p>
          <a:p>
            <a:endParaRPr lang="pt-BR" b="1" u="sng" dirty="0"/>
          </a:p>
          <a:p>
            <a:pPr>
              <a:spcBef>
                <a:spcPct val="50000"/>
              </a:spcBef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4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9144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tângulo 35"/>
          <p:cNvSpPr/>
          <p:nvPr/>
        </p:nvSpPr>
        <p:spPr>
          <a:xfrm>
            <a:off x="1214414" y="857232"/>
            <a:ext cx="7218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Mandatos de mistura de etanol na gasolina </a:t>
            </a:r>
            <a:endParaRPr lang="pt-B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858016" y="5643578"/>
            <a:ext cx="228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*Ainda que somente é obrigatória em 10 estados, as misturas de baixo teor de etanol estão disponíveis em outros estados opcionalmente ou misturado para oxigenar</a:t>
            </a:r>
            <a:endParaRPr lang="pt-BR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8215338" y="22145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*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42910" y="2428868"/>
            <a:ext cx="7889901" cy="2857520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pt-BR" sz="2400" dirty="0" smtClean="0">
                <a:solidFill>
                  <a:schemeClr val="bg1"/>
                </a:solidFill>
              </a:rPr>
              <a:t> TRIBUTAÇÃO DIFERENCIADA QUE ESTIMULE O CONSUMO DO ETANOL COMBUSTÍVEL;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AUMENTO DA MISTURA DE ETANOL NA GASOLINA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ESTUDO SOBRE A EFICIÊNCIA DE MOTORES USADOS NOS CARROS FLEXS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8 CuadroTexto"/>
          <p:cNvSpPr txBox="1"/>
          <p:nvPr/>
        </p:nvSpPr>
        <p:spPr>
          <a:xfrm>
            <a:off x="1357290" y="164305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u="sng" dirty="0" smtClean="0">
                <a:latin typeface="Arial" pitchFamily="34" charset="0"/>
                <a:cs typeface="Arial" pitchFamily="34" charset="0"/>
              </a:rPr>
              <a:t>POLÍTICAS PÚBLICAS NECESSÁRIA PARA O SETOR  NO CURTO PRAZO:</a:t>
            </a:r>
            <a:endParaRPr lang="es-CR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42910" y="2071678"/>
            <a:ext cx="7889901" cy="3929090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vert="horz" lIns="0" rIns="18288">
            <a:normAutofit fontScale="77500" lnSpcReduction="20000"/>
          </a:bodyPr>
          <a:lstStyle/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600" dirty="0" smtClean="0">
                <a:solidFill>
                  <a:schemeClr val="bg1"/>
                </a:solidFill>
              </a:rPr>
              <a:t>DAR PREVISIBILIDADE E TRANSPARÊNCIA PARA A POLÍTICA DE PREÇOS DE COMBUSTÍVEIS;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REINTRODUZIR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CIDE PARA RECUPERAR A COMPETITIVIDADE DO ETANOL;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FORTALECER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INOVA AUTO PARA QUE A POLÍTICA DE INCENTIVOS À INDÚSTRIA AUTOMOBILÍSTICA TENHA COMO CONTRAPARTIDA O AUMENTO DA EFICI</a:t>
            </a:r>
            <a:r>
              <a:rPr lang="pt-BR" sz="2600" dirty="0" smtClean="0">
                <a:solidFill>
                  <a:schemeClr val="bg1"/>
                </a:solidFill>
              </a:rPr>
              <a:t>ÊNCIA DOS MOTORES A ETANOL;</a:t>
            </a:r>
          </a:p>
          <a:p>
            <a:pPr marR="457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pt-BR" sz="2600" dirty="0" smtClean="0">
              <a:solidFill>
                <a:schemeClr val="bg1"/>
              </a:solidFill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endParaRPr lang="pt-BR" sz="2600" dirty="0" smtClean="0">
              <a:solidFill>
                <a:schemeClr val="bg1"/>
              </a:solidFill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pt-BR" sz="2600" dirty="0" smtClean="0">
                <a:solidFill>
                  <a:schemeClr val="bg1"/>
                </a:solidFill>
              </a:rPr>
              <a:t> REALIZAÇÃO DE LEILÕES DE ENERGIA NOVA POR REGIÃO E POR FONTE FIXANDO UMA </a:t>
            </a:r>
            <a:r>
              <a:rPr lang="pt-BR" sz="2600" dirty="0" smtClean="0">
                <a:solidFill>
                  <a:schemeClr val="bg1"/>
                </a:solidFill>
              </a:rPr>
              <a:t>META </a:t>
            </a:r>
            <a:r>
              <a:rPr lang="pt-BR" sz="2600" dirty="0" smtClean="0">
                <a:solidFill>
                  <a:schemeClr val="bg1"/>
                </a:solidFill>
              </a:rPr>
              <a:t>DE CRESCIMENTO PARA AS FONTES RENOVÁVEIS, COMO NO CASO DO BAGAÇO DA CANA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endParaRPr lang="pt-BR" sz="2400" dirty="0" smtClean="0">
              <a:solidFill>
                <a:schemeClr val="bg1"/>
              </a:solidFill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endParaRPr lang="pt-BR" sz="2400" dirty="0" smtClean="0">
              <a:solidFill>
                <a:schemeClr val="bg1"/>
              </a:solidFill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8 CuadroTexto"/>
          <p:cNvSpPr txBox="1"/>
          <p:nvPr/>
        </p:nvSpPr>
        <p:spPr>
          <a:xfrm>
            <a:off x="1357290" y="1428736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u="sng" dirty="0" smtClean="0">
                <a:latin typeface="Arial" pitchFamily="34" charset="0"/>
                <a:cs typeface="Arial" pitchFamily="34" charset="0"/>
              </a:rPr>
              <a:t>SOLUÇÕES</a:t>
            </a:r>
            <a:r>
              <a:rPr lang="es-CR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es-CR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2"/>
          <p:cNvSpPr>
            <a:spLocks/>
          </p:cNvSpPr>
          <p:nvPr/>
        </p:nvSpPr>
        <p:spPr bwMode="auto">
          <a:xfrm>
            <a:off x="1115616" y="2492896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45720" rIns="45720"/>
          <a:lstStyle/>
          <a:p>
            <a:pPr marL="182563" indent="-182563" algn="ctr">
              <a:spcBef>
                <a:spcPct val="50000"/>
              </a:spcBef>
              <a:buClr>
                <a:schemeClr val="hlink"/>
              </a:buClr>
              <a:buSzPct val="90000"/>
              <a:buFont typeface="Wingdings 3" pitchFamily="18" charset="2"/>
              <a:buNone/>
              <a:tabLst>
                <a:tab pos="182563" algn="l"/>
              </a:tabLst>
              <a:defRPr/>
            </a:pPr>
            <a:r>
              <a:rPr lang="es-ES" sz="6300" b="1" dirty="0" smtClean="0"/>
              <a:t>OBRIGADO</a:t>
            </a:r>
            <a:endParaRPr lang="es-ES" sz="6300" b="1" dirty="0">
              <a:ea typeface="+mn-ea"/>
            </a:endParaRPr>
          </a:p>
        </p:txBody>
      </p:sp>
      <p:pic>
        <p:nvPicPr>
          <p:cNvPr id="18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3500430" y="371475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Renato Augusto Pontes Cunha</a:t>
            </a:r>
          </a:p>
          <a:p>
            <a:pPr algn="ctr"/>
            <a:endParaRPr lang="pt-BR" sz="1200" dirty="0" smtClean="0"/>
          </a:p>
          <a:p>
            <a:pPr algn="ctr"/>
            <a:r>
              <a:rPr lang="pt-BR" sz="1200" dirty="0" smtClean="0"/>
              <a:t>rcunha@sindacucar.com.br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8313" y="765175"/>
            <a:ext cx="835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CRONOLOGIA DAS PRINCIPAIS MUTAÇÕES NO SETOR SUCROENERGÉTICO DESDE 1960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4348" y="1571612"/>
            <a:ext cx="777716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1975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Criação do Proálcool (em decorrência da l ª crise do petróleo-1973)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Levantamento de custos pela FGV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1979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Surge o carro à Etanol Hidratado.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Segundo choque (crise) do petróleo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1981-1986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Fase áurea do Proálcool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1986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O Governo Federal não mantêm mais a paridade de preço do álcool hidratado de até 70% do preço da gasolina(consumidor)-declínio da produção.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Indefinições no programa(excesso de objetivos, base institucional obsoleta,e intervencionismo estatal exagerado e conflitante)</a:t>
            </a:r>
          </a:p>
          <a:p>
            <a:endParaRPr lang="pt-BR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8313" y="765175"/>
            <a:ext cx="835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CRONOLOGIA DAS PRINCIPAIS MUTAÇÕES NO SETOR SUCROENERGÉTICO DESDE 1960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4348" y="1785926"/>
            <a:ext cx="7777163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1987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O preço do Petróleo em queda  (Us$ 15/ barril) – descarte federal do Proálcool.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Retirada de estímulos concedidos(período 1987/90) aos produtores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Estagnação da produção de álcool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1988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Inicia o fim da intervenção estatal no setor - Decreto nº  96.086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1989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Crise na quebra de Tutela Federal – extinção dos preços controlados e </a:t>
            </a:r>
            <a:r>
              <a:rPr lang="pt-BR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consequentes</a:t>
            </a:r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problemas de logística/suprimento às Distribuidoras.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Extinção do monopólio federal nas exportações do açúcar – Decreto nº 98.054</a:t>
            </a:r>
          </a:p>
          <a:p>
            <a:endParaRPr lang="pt-BR" dirty="0">
              <a:solidFill>
                <a:srgbClr val="FFFF66"/>
              </a:solidFill>
            </a:endParaRPr>
          </a:p>
          <a:p>
            <a:endParaRPr lang="pt-BR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8313" y="765175"/>
            <a:ext cx="835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CRONOLOGIA DAS PRINCIPAIS MUTAÇÕES NO SETOR SUCROENERGÉTICO DESDE 1960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4348" y="1684338"/>
            <a:ext cx="7777163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1990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Extinção do IAA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Extinção do regime de cotas de comercialização de açúcar no mercado interno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Crise de abastecimento (redução da oferta)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1991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Autorização de importação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Mistura </a:t>
            </a:r>
            <a:r>
              <a:rPr lang="pt-BR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¨MEG</a:t>
            </a:r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¨(M-30%,E-63%,G7%)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1992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Conferência mundial do Meio Ambiente e Desenvolvimento-Convenção de KIOTO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Consolidação do Programa Americano de Mistura de Etanol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1993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Lei da mistura – 22 %.</a:t>
            </a:r>
          </a:p>
          <a:p>
            <a:pPr>
              <a:spcBef>
                <a:spcPct val="50000"/>
              </a:spcBef>
            </a:pPr>
            <a:endParaRPr lang="pt-BR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8313" y="765175"/>
            <a:ext cx="835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CRONOLOGIA DAS PRINCIPAIS MUTAÇÕES NO SETOR SUCROENERGÉTICO DESDE 1960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4348" y="1500174"/>
            <a:ext cx="777716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1995 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Liberação dos preços do açúcar no mercado interno (exclusive o “standard”)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1997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Abertura do mercado de combustíveis   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Liberação dos preços do AEAC a  nível de produtor </a:t>
            </a:r>
            <a:r>
              <a:rPr lang="pt-BR" sz="14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(fim do subsídio ao AEAC)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Criação do CIMA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Criação do CONSECANA-SP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1998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Lei do petróleo – ANP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1999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Fim total do controle de preços do setor (fev/99).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Liberalização total dos preços e Crise(excesso de oferta de álcool, preços baixos, falta de financiamento para formação de estoques).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Extinção do plano de safra.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8313" y="765175"/>
            <a:ext cx="835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CRONOLOGIA DAS PRINCIPAIS MUTAÇÕES NO SETOR SUCROENERGÉTICO DESDE 1960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85786" y="1714488"/>
            <a:ext cx="77771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2000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Criação do CONSECANA-PE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2001/2002/2003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Retomada da Co-geração e carro flexível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2004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Vitória do Brasil na OMC contra os subsídios do açúcar da EU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2006/07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Mercado de álcool em expansão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Boom de investimentos privados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2008 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Crise de crédito internacional (2º semestre)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Termo de compromisso ambiental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8313" y="765175"/>
            <a:ext cx="835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CRONOLOGIA DAS PRINCIPAIS MUTAÇÕES NO SETOR SUCROENERGÉTICO DESDE 1960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85786" y="2143116"/>
            <a:ext cx="7777163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Crise de crédito internacional  (1º semestre)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Zoneamento agrícola do setor </a:t>
            </a:r>
            <a:r>
              <a:rPr lang="pt-BR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sucroenergético</a:t>
            </a:r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, elaborado pelo Governo Federal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Termo de compromisso de ajustamento de conduta social do setor, no Estado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2011/2012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Preço subsidiado da gasolina retrai consumo do etanol hidratado</a:t>
            </a:r>
          </a:p>
          <a:p>
            <a:endParaRPr lang="pt-BR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b="1" u="sng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2012/2013</a:t>
            </a:r>
          </a:p>
          <a:p>
            <a:r>
              <a:rPr lang="pt-BR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Maior seca dos últimos 40 anos na Região Nordeste</a:t>
            </a:r>
          </a:p>
          <a:p>
            <a:endParaRPr lang="pt-BR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357298"/>
            <a:ext cx="6591318" cy="479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857620" y="2786058"/>
            <a:ext cx="28575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857620" y="27146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1519</TotalTime>
  <Words>1047</Words>
  <Application>Microsoft Office PowerPoint</Application>
  <PresentationFormat>Apresentação na tela (4:3)</PresentationFormat>
  <Paragraphs>208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Flujo</vt:lpstr>
      <vt:lpstr>Planilha do Microsoft Office Excel 97-2003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krodriguez</dc:creator>
  <cp:lastModifiedBy>Sindacucar</cp:lastModifiedBy>
  <cp:revision>117</cp:revision>
  <dcterms:created xsi:type="dcterms:W3CDTF">2013-08-03T21:43:18Z</dcterms:created>
  <dcterms:modified xsi:type="dcterms:W3CDTF">2014-09-22T19:43:11Z</dcterms:modified>
</cp:coreProperties>
</file>